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49"/>
  </p:notesMasterIdLst>
  <p:handoutMasterIdLst>
    <p:handoutMasterId r:id="rId50"/>
  </p:handoutMasterIdLst>
  <p:sldIdLst>
    <p:sldId id="256" r:id="rId6"/>
    <p:sldId id="337" r:id="rId7"/>
    <p:sldId id="388" r:id="rId8"/>
    <p:sldId id="390" r:id="rId9"/>
    <p:sldId id="389" r:id="rId10"/>
    <p:sldId id="396" r:id="rId11"/>
    <p:sldId id="397" r:id="rId12"/>
    <p:sldId id="398" r:id="rId13"/>
    <p:sldId id="399" r:id="rId14"/>
    <p:sldId id="402" r:id="rId15"/>
    <p:sldId id="405" r:id="rId16"/>
    <p:sldId id="407" r:id="rId17"/>
    <p:sldId id="404" r:id="rId18"/>
    <p:sldId id="406" r:id="rId19"/>
    <p:sldId id="391" r:id="rId20"/>
    <p:sldId id="412" r:id="rId21"/>
    <p:sldId id="414" r:id="rId22"/>
    <p:sldId id="413" r:id="rId23"/>
    <p:sldId id="392" r:id="rId24"/>
    <p:sldId id="403" r:id="rId25"/>
    <p:sldId id="417" r:id="rId26"/>
    <p:sldId id="415" r:id="rId27"/>
    <p:sldId id="416" r:id="rId28"/>
    <p:sldId id="400" r:id="rId29"/>
    <p:sldId id="411" r:id="rId30"/>
    <p:sldId id="410" r:id="rId31"/>
    <p:sldId id="394" r:id="rId32"/>
    <p:sldId id="401" r:id="rId33"/>
    <p:sldId id="393" r:id="rId34"/>
    <p:sldId id="341" r:id="rId35"/>
    <p:sldId id="339" r:id="rId36"/>
    <p:sldId id="342" r:id="rId37"/>
    <p:sldId id="387" r:id="rId38"/>
    <p:sldId id="292" r:id="rId39"/>
    <p:sldId id="340" r:id="rId40"/>
    <p:sldId id="349" r:id="rId41"/>
    <p:sldId id="384" r:id="rId42"/>
    <p:sldId id="376" r:id="rId43"/>
    <p:sldId id="347" r:id="rId44"/>
    <p:sldId id="378" r:id="rId45"/>
    <p:sldId id="377" r:id="rId46"/>
    <p:sldId id="381" r:id="rId47"/>
    <p:sldId id="360" r:id="rId48"/>
  </p:sldIdLst>
  <p:sldSz cx="9144000" cy="6858000" type="screen4x3"/>
  <p:notesSz cx="6877050" cy="100028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26064BB-711E-4CE0-9529-7E4236323F18}">
          <p14:sldIdLst>
            <p14:sldId id="256"/>
            <p14:sldId id="337"/>
            <p14:sldId id="388"/>
            <p14:sldId id="390"/>
            <p14:sldId id="389"/>
            <p14:sldId id="396"/>
            <p14:sldId id="397"/>
            <p14:sldId id="398"/>
            <p14:sldId id="399"/>
            <p14:sldId id="402"/>
            <p14:sldId id="405"/>
            <p14:sldId id="407"/>
            <p14:sldId id="404"/>
            <p14:sldId id="406"/>
            <p14:sldId id="391"/>
            <p14:sldId id="412"/>
            <p14:sldId id="414"/>
            <p14:sldId id="413"/>
            <p14:sldId id="392"/>
            <p14:sldId id="403"/>
            <p14:sldId id="417"/>
            <p14:sldId id="415"/>
            <p14:sldId id="416"/>
            <p14:sldId id="400"/>
            <p14:sldId id="411"/>
            <p14:sldId id="410"/>
            <p14:sldId id="394"/>
            <p14:sldId id="401"/>
            <p14:sldId id="393"/>
            <p14:sldId id="341"/>
            <p14:sldId id="339"/>
            <p14:sldId id="342"/>
            <p14:sldId id="387"/>
            <p14:sldId id="292"/>
            <p14:sldId id="340"/>
            <p14:sldId id="349"/>
            <p14:sldId id="384"/>
            <p14:sldId id="376"/>
            <p14:sldId id="347"/>
            <p14:sldId id="378"/>
            <p14:sldId id="377"/>
            <p14:sldId id="381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1">
          <p15:clr>
            <a:srgbClr val="A4A3A4"/>
          </p15:clr>
        </p15:guide>
        <p15:guide id="2" pos="216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72" autoAdjust="0"/>
    <p:restoredTop sz="81900" autoAdjust="0"/>
  </p:normalViewPr>
  <p:slideViewPr>
    <p:cSldViewPr>
      <p:cViewPr>
        <p:scale>
          <a:sx n="66" d="100"/>
          <a:sy n="66" d="100"/>
        </p:scale>
        <p:origin x="696" y="53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0" d="100"/>
          <a:sy n="90" d="100"/>
        </p:scale>
        <p:origin x="-3696" y="-96"/>
      </p:cViewPr>
      <p:guideLst>
        <p:guide orient="horz" pos="3151"/>
        <p:guide pos="216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0055" cy="500142"/>
          </a:xfrm>
          <a:prstGeom prst="rect">
            <a:avLst/>
          </a:prstGeom>
        </p:spPr>
        <p:txBody>
          <a:bodyPr vert="horz" lIns="96451" tIns="48225" rIns="96451" bIns="4822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1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5404" y="0"/>
            <a:ext cx="2980055" cy="500142"/>
          </a:xfrm>
          <a:prstGeom prst="rect">
            <a:avLst/>
          </a:prstGeom>
        </p:spPr>
        <p:txBody>
          <a:bodyPr vert="horz" wrap="square" lIns="96451" tIns="48225" rIns="96451" bIns="48225" numCol="1" anchor="t" anchorCtr="0" compatLnSpc="1">
            <a:prstTxWarp prst="textNoShape">
              <a:avLst/>
            </a:prstTxWarp>
          </a:bodyPr>
          <a:lstStyle>
            <a:lvl1pPr algn="r">
              <a:defRPr sz="1100" b="1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EFFE7EFE-DDF9-440C-8F71-74ADC2EE881B}" type="datetimeFigureOut">
              <a:rPr lang="en-ZA"/>
              <a:pPr>
                <a:defRPr/>
              </a:pPr>
              <a:t>2016/11/21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00960"/>
            <a:ext cx="6117710" cy="500142"/>
          </a:xfrm>
          <a:prstGeom prst="rect">
            <a:avLst/>
          </a:prstGeom>
        </p:spPr>
        <p:txBody>
          <a:bodyPr vert="horz" lIns="96451" tIns="48225" rIns="96451" bIns="4822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17710" y="9500960"/>
            <a:ext cx="757749" cy="500142"/>
          </a:xfrm>
          <a:prstGeom prst="rect">
            <a:avLst/>
          </a:prstGeom>
        </p:spPr>
        <p:txBody>
          <a:bodyPr vert="horz" wrap="square" lIns="96451" tIns="48225" rIns="96451" bIns="48225" numCol="1" anchor="b" anchorCtr="0" compatLnSpc="1">
            <a:prstTxWarp prst="textNoShape">
              <a:avLst/>
            </a:prstTxWarp>
          </a:bodyPr>
          <a:lstStyle>
            <a:lvl1pPr algn="r">
              <a:defRPr sz="1100" smtClean="0">
                <a:solidFill>
                  <a:srgbClr val="9BBB5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DB7BD13A-6F5B-4885-A4EB-025990D65F1F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065953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0055" cy="500142"/>
          </a:xfrm>
          <a:prstGeom prst="rect">
            <a:avLst/>
          </a:prstGeom>
        </p:spPr>
        <p:txBody>
          <a:bodyPr vert="horz" lIns="96451" tIns="48225" rIns="96451" bIns="48225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b="1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5404" y="0"/>
            <a:ext cx="2980055" cy="500142"/>
          </a:xfrm>
          <a:prstGeom prst="rect">
            <a:avLst/>
          </a:prstGeom>
        </p:spPr>
        <p:txBody>
          <a:bodyPr vert="horz" wrap="square" lIns="96451" tIns="48225" rIns="96451" bIns="48225" numCol="1" anchor="t" anchorCtr="0" compatLnSpc="1">
            <a:prstTxWarp prst="textNoShape">
              <a:avLst/>
            </a:prstTxWarp>
          </a:bodyPr>
          <a:lstStyle>
            <a:lvl1pPr algn="r">
              <a:defRPr sz="1100" b="1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398D4456-572F-416F-9D32-DC1F80498D53}" type="datetimeFigureOut">
              <a:rPr lang="en-ZA"/>
              <a:pPr>
                <a:defRPr/>
              </a:pPr>
              <a:t>2016/11/21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736600"/>
            <a:ext cx="4127500" cy="3095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451" tIns="48225" rIns="96451" bIns="48225" rtlCol="0" anchor="ctr"/>
          <a:lstStyle/>
          <a:p>
            <a:pPr lvl="0"/>
            <a:endParaRPr lang="en-ZA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4461" y="3999400"/>
            <a:ext cx="6428131" cy="5510243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ZA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00960"/>
            <a:ext cx="6117710" cy="500142"/>
          </a:xfrm>
          <a:prstGeom prst="rect">
            <a:avLst/>
          </a:prstGeom>
        </p:spPr>
        <p:txBody>
          <a:bodyPr vert="horz" lIns="96451" tIns="48225" rIns="96451" bIns="48225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17710" y="9500960"/>
            <a:ext cx="757749" cy="500142"/>
          </a:xfrm>
          <a:prstGeom prst="rect">
            <a:avLst/>
          </a:prstGeom>
        </p:spPr>
        <p:txBody>
          <a:bodyPr vert="horz" wrap="square" lIns="96451" tIns="48225" rIns="96451" bIns="48225" numCol="1" anchor="b" anchorCtr="0" compatLnSpc="1">
            <a:prstTxWarp prst="textNoShape">
              <a:avLst/>
            </a:prstTxWarp>
          </a:bodyPr>
          <a:lstStyle>
            <a:lvl1pPr algn="r">
              <a:defRPr sz="1100" smtClean="0">
                <a:solidFill>
                  <a:srgbClr val="9BBB5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076B50CD-F5B5-4E53-A79B-556DAB40221E}" type="slidenum">
              <a:rPr lang="en-ZA"/>
              <a:pPr>
                <a:defRPr/>
              </a:pPr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91339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90488" indent="-90488" algn="l" rtl="0" eaLnBrk="0" fontAlgn="base" hangingPunct="0">
      <a:lnSpc>
        <a:spcPct val="110000"/>
      </a:lnSpc>
      <a:spcBef>
        <a:spcPts val="200"/>
      </a:spcBef>
      <a:spcAft>
        <a:spcPts val="200"/>
      </a:spcAft>
      <a:buFont typeface="Arial" charset="0"/>
      <a:buChar char="•"/>
      <a:defRPr sz="10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1pPr>
    <a:lvl2pPr marL="269875" indent="-82550" algn="l" rtl="0" eaLnBrk="0" fontAlgn="base" hangingPunct="0">
      <a:lnSpc>
        <a:spcPct val="110000"/>
      </a:lnSpc>
      <a:spcBef>
        <a:spcPts val="200"/>
      </a:spcBef>
      <a:spcAft>
        <a:spcPts val="200"/>
      </a:spcAft>
      <a:buFont typeface="Calibri" pitchFamily="34" charset="0"/>
      <a:buChar char="›"/>
      <a:defRPr sz="10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2pPr>
    <a:lvl3pPr marL="449263" indent="-88900" algn="l" rtl="0" eaLnBrk="0" fontAlgn="base" hangingPunct="0">
      <a:lnSpc>
        <a:spcPct val="110000"/>
      </a:lnSpc>
      <a:spcBef>
        <a:spcPts val="200"/>
      </a:spcBef>
      <a:spcAft>
        <a:spcPts val="200"/>
      </a:spcAft>
      <a:buFont typeface="Calibri" pitchFamily="34" charset="0"/>
      <a:buChar char="»"/>
      <a:defRPr sz="10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3pPr>
    <a:lvl4pPr marL="808038" indent="-88900" algn="l" rtl="0" eaLnBrk="0" fontAlgn="base" hangingPunct="0">
      <a:lnSpc>
        <a:spcPct val="110000"/>
      </a:lnSpc>
      <a:spcBef>
        <a:spcPts val="200"/>
      </a:spcBef>
      <a:spcAft>
        <a:spcPts val="200"/>
      </a:spcAft>
      <a:buFont typeface="Calibri" pitchFamily="34" charset="0"/>
      <a:buChar char="-"/>
      <a:defRPr sz="10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4pPr>
    <a:lvl5pPr marL="1176338" indent="-111125" algn="l" rtl="0" eaLnBrk="0" fontAlgn="base" hangingPunct="0">
      <a:lnSpc>
        <a:spcPct val="110000"/>
      </a:lnSpc>
      <a:spcBef>
        <a:spcPts val="200"/>
      </a:spcBef>
      <a:spcAft>
        <a:spcPts val="200"/>
      </a:spcAft>
      <a:buFont typeface="Arial" charset="0"/>
      <a:buChar char="•"/>
      <a:defRPr sz="1000" kern="1200">
        <a:solidFill>
          <a:schemeClr val="tx1"/>
        </a:solidFill>
        <a:latin typeface="Arial" pitchFamily="34" charset="0"/>
        <a:ea typeface="ＭＳ Ｐゴシック" charset="0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6B50CD-F5B5-4E53-A79B-556DAB40221E}" type="slidenum">
              <a:rPr lang="en-ZA" smtClean="0"/>
              <a:pPr>
                <a:defRPr/>
              </a:pPr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46255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/>
          <p:cNvSpPr>
            <a:spLocks noChangeArrowheads="1"/>
          </p:cNvSpPr>
          <p:nvPr/>
        </p:nvSpPr>
        <p:spPr bwMode="auto">
          <a:xfrm>
            <a:off x="0" y="0"/>
            <a:ext cx="9144000" cy="2971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0" rIns="36000" bIns="0" anchor="ctr"/>
          <a:lstStyle/>
          <a:p>
            <a:pPr marL="342900" indent="-342900" algn="ctr"/>
            <a:endParaRPr lang="nl-BE">
              <a:cs typeface="Arial" charset="0"/>
            </a:endParaRPr>
          </a:p>
        </p:txBody>
      </p:sp>
      <p:pic>
        <p:nvPicPr>
          <p:cNvPr id="6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1" r="4620"/>
          <a:stretch>
            <a:fillRect/>
          </a:stretch>
        </p:blipFill>
        <p:spPr bwMode="auto">
          <a:xfrm>
            <a:off x="5395913" y="0"/>
            <a:ext cx="3748087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ubtitle 2"/>
          <p:cNvSpPr txBox="1">
            <a:spLocks/>
          </p:cNvSpPr>
          <p:nvPr/>
        </p:nvSpPr>
        <p:spPr bwMode="white">
          <a:xfrm>
            <a:off x="450850" y="2589213"/>
            <a:ext cx="4121150" cy="228600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Font typeface="Arial" pitchFamily="34" charset="0"/>
              <a:buNone/>
              <a:defRPr/>
            </a:pPr>
            <a:fld id="{D2C4EB2A-C602-40DA-B8EC-67C0B9D19DCE}" type="datetime3">
              <a:rPr lang="en-US" sz="1400" smtClean="0">
                <a:solidFill>
                  <a:srgbClr val="E1E1E1"/>
                </a:solidFill>
              </a:rPr>
              <a:pPr eaLnBrk="1" hangingPunct="1">
                <a:lnSpc>
                  <a:spcPct val="114000"/>
                </a:lnSpc>
                <a:spcBef>
                  <a:spcPts val="600"/>
                </a:spcBef>
                <a:spcAft>
                  <a:spcPts val="100"/>
                </a:spcAft>
                <a:buFont typeface="Arial" pitchFamily="34" charset="0"/>
                <a:buNone/>
                <a:defRPr/>
              </a:pPr>
              <a:t>21 November 2016</a:t>
            </a:fld>
            <a:endParaRPr lang="en-US" sz="1400">
              <a:solidFill>
                <a:srgbClr val="E1E1E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523" y="910110"/>
            <a:ext cx="5038437" cy="763300"/>
          </a:xfrm>
        </p:spPr>
        <p:txBody>
          <a:bodyPr/>
          <a:lstStyle>
            <a:lvl1pPr>
              <a:defRPr sz="22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 bwMode="white">
          <a:xfrm>
            <a:off x="450440" y="1749008"/>
            <a:ext cx="5037716" cy="611372"/>
          </a:xfrm>
        </p:spPr>
        <p:txBody>
          <a:bodyPr rtlCol="0">
            <a:noAutofit/>
          </a:bodyPr>
          <a:lstStyle>
            <a:lvl1pPr>
              <a:defRPr lang="en-US" sz="1600" b="0" dirty="0" smtClean="0">
                <a:solidFill>
                  <a:schemeClr val="bg1"/>
                </a:solidFill>
              </a:defRPr>
            </a:lvl1pPr>
            <a:lvl2pPr>
              <a:defRPr lang="en-ZA" dirty="0">
                <a:solidFill>
                  <a:schemeClr val="tx1">
                    <a:tint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0" y="2971800"/>
            <a:ext cx="9144000" cy="38862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ZA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32656"/>
            <a:ext cx="3197352" cy="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8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loured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96863" y="1368425"/>
            <a:ext cx="8550275" cy="1220788"/>
          </a:xfrm>
          <a:prstGeom prst="roundRect">
            <a:avLst>
              <a:gd name="adj" fmla="val 936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97520" y="3047350"/>
            <a:ext cx="8550275" cy="1220788"/>
          </a:xfrm>
          <a:prstGeom prst="roundRect">
            <a:avLst>
              <a:gd name="adj" fmla="val 10273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298177" y="4727102"/>
            <a:ext cx="8550275" cy="1220788"/>
          </a:xfrm>
          <a:prstGeom prst="roundRect">
            <a:avLst>
              <a:gd name="adj" fmla="val 936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9752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Blocks with Sub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 bwMode="gray">
          <a:xfrm>
            <a:off x="296863" y="1368425"/>
            <a:ext cx="4122477" cy="4579938"/>
          </a:xfrm>
          <a:prstGeom prst="roundRect">
            <a:avLst>
              <a:gd name="adj" fmla="val 3715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txBody>
          <a:bodyPr lIns="72000" tIns="720000" rIns="72000"/>
          <a:lstStyle>
            <a:lvl1pPr algn="l">
              <a:defRPr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96863" y="1368425"/>
            <a:ext cx="4122477" cy="686635"/>
          </a:xfrm>
          <a:prstGeom prst="round2SameRect">
            <a:avLst>
              <a:gd name="adj1" fmla="val 19915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/>
          </p:nvPr>
        </p:nvSpPr>
        <p:spPr bwMode="gray">
          <a:xfrm>
            <a:off x="4724661" y="1368425"/>
            <a:ext cx="4122477" cy="4579938"/>
          </a:xfrm>
          <a:prstGeom prst="roundRect">
            <a:avLst>
              <a:gd name="adj" fmla="val 3715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txBody>
          <a:bodyPr lIns="72000" tIns="720000" rIns="72000"/>
          <a:lstStyle>
            <a:lvl1pPr algn="l">
              <a:defRPr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724661" y="1368425"/>
            <a:ext cx="4122478" cy="686635"/>
          </a:xfrm>
          <a:prstGeom prst="round2SameRect">
            <a:avLst>
              <a:gd name="adj1" fmla="val 19915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26954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5339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Description and Space f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107113" y="1066800"/>
            <a:ext cx="3036887" cy="57912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marL="342900" indent="-342900" algn="ctr">
              <a:defRPr/>
            </a:pPr>
            <a:endParaRPr lang="en-US">
              <a:ea typeface="+mn-ea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gray">
          <a:xfrm>
            <a:off x="8616950" y="6557963"/>
            <a:ext cx="376238" cy="306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r">
              <a:lnSpc>
                <a:spcPct val="110000"/>
              </a:lnSpc>
              <a:spcBef>
                <a:spcPts val="13"/>
              </a:spcBef>
              <a:spcAft>
                <a:spcPts val="13"/>
              </a:spcAft>
              <a:defRPr/>
            </a:pPr>
            <a:fld id="{ADBFD6D4-4B1C-450D-840C-753617AC3602}" type="slidenum">
              <a:rPr lang="en-ZA" sz="1100" b="1">
                <a:solidFill>
                  <a:schemeClr val="accent1"/>
                </a:solidFill>
                <a:ea typeface="ＭＳ Ｐゴシック" pitchFamily="34" charset="-128"/>
              </a:rPr>
              <a:pPr algn="r">
                <a:lnSpc>
                  <a:spcPct val="110000"/>
                </a:lnSpc>
                <a:spcBef>
                  <a:spcPts val="13"/>
                </a:spcBef>
                <a:spcAft>
                  <a:spcPts val="13"/>
                </a:spcAft>
                <a:defRPr/>
              </a:pPr>
              <a:t>‹#›</a:t>
            </a:fld>
            <a:endParaRPr lang="en-ZA" b="1">
              <a:solidFill>
                <a:schemeClr val="accent1"/>
              </a:solidFill>
              <a:ea typeface="ＭＳ Ｐゴシック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gray">
          <a:xfrm>
            <a:off x="6861175" y="6559550"/>
            <a:ext cx="1679575" cy="298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r">
              <a:lnSpc>
                <a:spcPct val="110000"/>
              </a:lnSpc>
              <a:spcBef>
                <a:spcPts val="13"/>
              </a:spcBef>
              <a:spcAft>
                <a:spcPts val="13"/>
              </a:spcAft>
              <a:defRPr/>
            </a:pPr>
            <a:fld id="{FFB628BF-3E67-41B7-B102-BF5B32A78951}" type="datetime3">
              <a:rPr lang="en-ZA" sz="800">
                <a:solidFill>
                  <a:schemeClr val="tx2"/>
                </a:solidFill>
                <a:ea typeface="ＭＳ Ｐゴシック" pitchFamily="34" charset="-128"/>
                <a:cs typeface="Arial" pitchFamily="34" charset="0"/>
              </a:rPr>
              <a:pPr algn="r">
                <a:lnSpc>
                  <a:spcPct val="110000"/>
                </a:lnSpc>
                <a:spcBef>
                  <a:spcPts val="13"/>
                </a:spcBef>
                <a:spcAft>
                  <a:spcPts val="13"/>
                </a:spcAft>
                <a:defRPr/>
              </a:pPr>
              <a:t>21 November 2016</a:t>
            </a:fld>
            <a:endParaRPr lang="en-ZA">
              <a:solidFill>
                <a:schemeClr val="tx2"/>
              </a:solidFill>
              <a:ea typeface="ＭＳ Ｐゴシック" pitchFamily="34" charset="-128"/>
            </a:endParaRPr>
          </a:p>
        </p:txBody>
      </p:sp>
      <p:cxnSp>
        <p:nvCxnSpPr>
          <p:cNvPr id="8" name="Straight Connector 7"/>
          <p:cNvCxnSpPr/>
          <p:nvPr/>
        </p:nvCxnSpPr>
        <p:spPr bwMode="gray">
          <a:xfrm>
            <a:off x="0" y="6557963"/>
            <a:ext cx="9144000" cy="0"/>
          </a:xfrm>
          <a:prstGeom prst="line">
            <a:avLst/>
          </a:prstGeom>
          <a:ln w="19050">
            <a:solidFill>
              <a:srgbClr val="72BF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403919" y="1368424"/>
            <a:ext cx="2443219" cy="5189539"/>
          </a:xfrm>
        </p:spPr>
        <p:txBody>
          <a:bodyPr/>
          <a:lstStyle>
            <a:lvl3pPr marL="446088" indent="-144463">
              <a:defRPr/>
            </a:lvl3pPr>
            <a:lvl4pPr marL="719138" indent="-228600">
              <a:defRPr/>
            </a:lvl4pPr>
            <a:lvl5pPr marL="985838" indent="-173038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3"/>
          </p:nvPr>
        </p:nvSpPr>
        <p:spPr>
          <a:xfrm>
            <a:off x="296863" y="6100763"/>
            <a:ext cx="580231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20717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Description and Space for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white">
          <a:xfrm>
            <a:off x="0" y="1062038"/>
            <a:ext cx="9144000" cy="57959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ZA" sz="1600" dirty="0"/>
          </a:p>
        </p:txBody>
      </p:sp>
      <p:sp>
        <p:nvSpPr>
          <p:cNvPr id="7" name="Rectangle 6"/>
          <p:cNvSpPr/>
          <p:nvPr/>
        </p:nvSpPr>
        <p:spPr bwMode="gray">
          <a:xfrm>
            <a:off x="296863" y="6557963"/>
            <a:ext cx="4275137" cy="300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lnSpc>
                <a:spcPct val="110000"/>
              </a:lnSpc>
              <a:spcBef>
                <a:spcPts val="13"/>
              </a:spcBef>
              <a:spcAft>
                <a:spcPts val="13"/>
              </a:spcAft>
              <a:defRPr/>
            </a:pPr>
            <a:r>
              <a:rPr lang="en-US" sz="800">
                <a:solidFill>
                  <a:schemeClr val="tx2"/>
                </a:solidFill>
                <a:ea typeface="ＭＳ Ｐゴシック" pitchFamily="34" charset="-128"/>
                <a:cs typeface="Arial" pitchFamily="34" charset="0"/>
              </a:rPr>
              <a:t>© Copyright Dimension Data</a:t>
            </a:r>
            <a:endParaRPr lang="en-ZA">
              <a:solidFill>
                <a:schemeClr val="tx2"/>
              </a:solidFill>
              <a:ea typeface="ＭＳ Ｐゴシック" pitchFamily="34" charset="-128"/>
            </a:endParaRPr>
          </a:p>
        </p:txBody>
      </p:sp>
      <p:sp>
        <p:nvSpPr>
          <p:cNvPr id="9" name="Rectangle 8"/>
          <p:cNvSpPr/>
          <p:nvPr/>
        </p:nvSpPr>
        <p:spPr bwMode="gray">
          <a:xfrm>
            <a:off x="8616950" y="6556375"/>
            <a:ext cx="376238" cy="307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r">
              <a:lnSpc>
                <a:spcPct val="110000"/>
              </a:lnSpc>
              <a:spcBef>
                <a:spcPts val="13"/>
              </a:spcBef>
              <a:spcAft>
                <a:spcPts val="13"/>
              </a:spcAft>
              <a:defRPr/>
            </a:pPr>
            <a:fld id="{5B5A046C-6A12-4464-BA14-D41078F6D360}" type="slidenum">
              <a:rPr lang="en-ZA" sz="1100" b="1">
                <a:solidFill>
                  <a:schemeClr val="accent1"/>
                </a:solidFill>
                <a:ea typeface="ＭＳ Ｐゴシック" pitchFamily="34" charset="-128"/>
              </a:rPr>
              <a:pPr algn="r">
                <a:lnSpc>
                  <a:spcPct val="110000"/>
                </a:lnSpc>
                <a:spcBef>
                  <a:spcPts val="13"/>
                </a:spcBef>
                <a:spcAft>
                  <a:spcPts val="13"/>
                </a:spcAft>
                <a:defRPr/>
              </a:pPr>
              <a:t>‹#›</a:t>
            </a:fld>
            <a:endParaRPr lang="en-ZA" b="1">
              <a:solidFill>
                <a:schemeClr val="accent1"/>
              </a:solidFill>
              <a:ea typeface="ＭＳ Ｐゴシック" pitchFamily="34" charset="-128"/>
            </a:endParaRPr>
          </a:p>
        </p:txBody>
      </p:sp>
      <p:cxnSp>
        <p:nvCxnSpPr>
          <p:cNvPr id="10" name="Straight Connector 9"/>
          <p:cNvCxnSpPr/>
          <p:nvPr/>
        </p:nvCxnSpPr>
        <p:spPr bwMode="gray">
          <a:xfrm>
            <a:off x="0" y="6557963"/>
            <a:ext cx="9144000" cy="0"/>
          </a:xfrm>
          <a:prstGeom prst="line">
            <a:avLst/>
          </a:prstGeom>
          <a:ln w="19050">
            <a:solidFill>
              <a:srgbClr val="72BF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 bwMode="gray">
          <a:xfrm>
            <a:off x="6861175" y="6559550"/>
            <a:ext cx="1679575" cy="298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r">
              <a:lnSpc>
                <a:spcPct val="110000"/>
              </a:lnSpc>
              <a:spcBef>
                <a:spcPts val="13"/>
              </a:spcBef>
              <a:spcAft>
                <a:spcPts val="13"/>
              </a:spcAft>
              <a:defRPr/>
            </a:pPr>
            <a:fld id="{D3226C7A-F218-4DAA-92F9-4358143DD723}" type="datetime3">
              <a:rPr lang="en-ZA" sz="800">
                <a:solidFill>
                  <a:schemeClr val="tx2"/>
                </a:solidFill>
                <a:ea typeface="ＭＳ Ｐゴシック" pitchFamily="34" charset="-128"/>
                <a:cs typeface="Arial" pitchFamily="34" charset="0"/>
              </a:rPr>
              <a:pPr algn="r">
                <a:lnSpc>
                  <a:spcPct val="110000"/>
                </a:lnSpc>
                <a:spcBef>
                  <a:spcPts val="13"/>
                </a:spcBef>
                <a:spcAft>
                  <a:spcPts val="13"/>
                </a:spcAft>
                <a:defRPr/>
              </a:pPr>
              <a:t>21 November 2016</a:t>
            </a:fld>
            <a:endParaRPr lang="en-ZA">
              <a:solidFill>
                <a:schemeClr val="tx2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403919" y="1368425"/>
            <a:ext cx="2443219" cy="4884786"/>
          </a:xfrm>
        </p:spPr>
        <p:txBody>
          <a:bodyPr/>
          <a:lstStyle>
            <a:lvl3pPr marL="446088" indent="-144463">
              <a:defRPr/>
            </a:lvl3pPr>
            <a:lvl4pPr marL="719138" indent="-228600">
              <a:defRPr/>
            </a:lvl4pPr>
            <a:lvl5pPr marL="985838" indent="-173038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97520" y="1368425"/>
            <a:ext cx="5801080" cy="4884738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lIns="36000" tIns="36000" rIns="36000" bIns="36000" spcCol="0" rtlCol="0" fromWordArt="0" anchor="ctr" forceAA="0">
            <a:noAutofit/>
          </a:bodyPr>
          <a:lstStyle>
            <a:lvl1pPr>
              <a:defRPr lang="en-US" smtClean="0">
                <a:solidFill>
                  <a:schemeClr val="lt1"/>
                </a:solidFill>
              </a:defRPr>
            </a:lvl1pPr>
            <a:lvl2pPr>
              <a:defRPr lang="en-US" smtClean="0">
                <a:solidFill>
                  <a:schemeClr val="lt1"/>
                </a:solidFill>
              </a:defRPr>
            </a:lvl2pPr>
            <a:lvl3pPr>
              <a:defRPr lang="en-US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en-ZA">
                <a:solidFill>
                  <a:schemeClr val="l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450850" y="1520825"/>
            <a:ext cx="5494338" cy="4579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0107639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Bar on Right with Squar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6099175" y="0"/>
            <a:ext cx="3044825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0" rIns="36000" bIns="0" anchor="ctr"/>
          <a:lstStyle/>
          <a:p>
            <a:pPr marL="342900" indent="-342900" algn="ctr"/>
            <a:endParaRPr lang="nl-BE">
              <a:cs typeface="Arial" charset="0"/>
            </a:endParaRPr>
          </a:p>
        </p:txBody>
      </p:sp>
      <p:pic>
        <p:nvPicPr>
          <p:cNvPr id="5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88" y="0"/>
            <a:ext cx="2246312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8600" cy="6858000"/>
          </a:xfrm>
          <a:ln>
            <a:noFill/>
          </a:ln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3920" y="5795230"/>
            <a:ext cx="2443218" cy="8337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96863" y="6100763"/>
            <a:ext cx="5267325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60648"/>
            <a:ext cx="1600200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744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with Imag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0" y="0"/>
            <a:ext cx="9144000" cy="22844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0" rIns="36000" bIns="0" anchor="ctr"/>
          <a:lstStyle/>
          <a:p>
            <a:pPr marL="342900" indent="-342900" algn="ctr"/>
            <a:endParaRPr lang="nl-BE">
              <a:cs typeface="Arial" charset="0"/>
            </a:endParaRPr>
          </a:p>
        </p:txBody>
      </p:sp>
      <p:pic>
        <p:nvPicPr>
          <p:cNvPr id="5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88" y="0"/>
            <a:ext cx="2246312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2284050"/>
            <a:ext cx="9143999" cy="457395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863" y="992290"/>
            <a:ext cx="8550275" cy="83378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260648"/>
            <a:ext cx="1600200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14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and Titl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0" y="4572000"/>
            <a:ext cx="9144000" cy="22860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0" rIns="36000" bIns="0" anchor="ctr"/>
          <a:lstStyle/>
          <a:p>
            <a:pPr marL="342900" indent="-342900" algn="ctr"/>
            <a:endParaRPr lang="nl-BE"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863" y="5257800"/>
            <a:ext cx="8550274" cy="762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572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30942569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ZA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862" y="70480"/>
            <a:ext cx="8550275" cy="839630"/>
          </a:xfrm>
        </p:spPr>
        <p:txBody>
          <a:bodyPr/>
          <a:lstStyle>
            <a:lvl1pPr algn="l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6862" y="1291760"/>
            <a:ext cx="8550275" cy="99229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0437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ZA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27251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-brande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446" y="313246"/>
            <a:ext cx="1600200" cy="3931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062038"/>
            <a:ext cx="9144000" cy="57959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ZA" sz="1600" dirty="0"/>
          </a:p>
        </p:txBody>
      </p:sp>
      <p:sp>
        <p:nvSpPr>
          <p:cNvPr id="9" name="Subtitle 2"/>
          <p:cNvSpPr txBox="1">
            <a:spLocks/>
          </p:cNvSpPr>
          <p:nvPr/>
        </p:nvSpPr>
        <p:spPr bwMode="white">
          <a:xfrm>
            <a:off x="296863" y="3048000"/>
            <a:ext cx="4273550" cy="228600"/>
          </a:xfrm>
          <a:prstGeom prst="rect">
            <a:avLst/>
          </a:prstGeom>
        </p:spPr>
        <p:txBody>
          <a:bodyPr lIns="0" tIns="0" rIns="0" bIns="0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Font typeface="Arial" pitchFamily="34" charset="0"/>
              <a:buNone/>
              <a:defRPr/>
            </a:pPr>
            <a:fld id="{2BB51DA1-39BC-4837-8E9B-20D10956C4B2}" type="datetime3">
              <a:rPr lang="en-US" sz="1400" smtClean="0">
                <a:solidFill>
                  <a:schemeClr val="bg1"/>
                </a:solidFill>
              </a:rPr>
              <a:pPr eaLnBrk="1" hangingPunct="1">
                <a:lnSpc>
                  <a:spcPct val="114000"/>
                </a:lnSpc>
                <a:spcBef>
                  <a:spcPts val="600"/>
                </a:spcBef>
                <a:spcAft>
                  <a:spcPts val="100"/>
                </a:spcAft>
                <a:buFont typeface="Arial" pitchFamily="34" charset="0"/>
                <a:buNone/>
                <a:defRPr/>
              </a:pPr>
              <a:t>21 November 2016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-7800" y="1062038"/>
            <a:ext cx="9144000" cy="5795962"/>
          </a:xfrm>
          <a:ln>
            <a:noFill/>
          </a:ln>
        </p:spPr>
        <p:txBody>
          <a:bodyPr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863" y="1368090"/>
            <a:ext cx="6412377" cy="762568"/>
          </a:xfrm>
        </p:spPr>
        <p:txBody>
          <a:bodyPr/>
          <a:lstStyle>
            <a:lvl1pPr>
              <a:defRPr sz="22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97780" y="2742029"/>
            <a:ext cx="6411460" cy="305320"/>
          </a:xfrm>
        </p:spPr>
        <p:txBody>
          <a:bodyPr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ClrTx/>
              <a:buSzTx/>
              <a:buFont typeface="Arial" pitchFamily="34" charset="0"/>
              <a:buNone/>
              <a:tabLst/>
              <a:defRPr lang="en-ZA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 bwMode="white">
          <a:xfrm>
            <a:off x="297780" y="2131389"/>
            <a:ext cx="6411460" cy="610640"/>
          </a:xfrm>
        </p:spPr>
        <p:txBody>
          <a:bodyPr rtlCol="0">
            <a:noAutofit/>
          </a:bodyPr>
          <a:lstStyle>
            <a:lvl1pPr>
              <a:defRPr lang="en-US" sz="2000" b="0" dirty="0" smtClean="0"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 lang="en-ZA" dirty="0">
                <a:solidFill>
                  <a:schemeClr val="tx1">
                    <a:tint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296863" y="146050"/>
            <a:ext cx="1450975" cy="763588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71550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o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gray">
          <a:xfrm>
            <a:off x="0" y="1062038"/>
            <a:ext cx="9144000" cy="5795962"/>
          </a:xfrm>
          <a:prstGeom prst="rect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ZA" sz="1600" dirty="0"/>
          </a:p>
        </p:txBody>
      </p:sp>
      <p:sp>
        <p:nvSpPr>
          <p:cNvPr id="5" name="Rectangle 4"/>
          <p:cNvSpPr/>
          <p:nvPr/>
        </p:nvSpPr>
        <p:spPr bwMode="white">
          <a:xfrm>
            <a:off x="296863" y="6557963"/>
            <a:ext cx="4275137" cy="300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lnSpc>
                <a:spcPct val="110000"/>
              </a:lnSpc>
              <a:spcBef>
                <a:spcPts val="13"/>
              </a:spcBef>
              <a:spcAft>
                <a:spcPts val="13"/>
              </a:spcAft>
              <a:defRPr/>
            </a:pPr>
            <a:r>
              <a:rPr lang="en-US" sz="800">
                <a:solidFill>
                  <a:schemeClr val="bg1"/>
                </a:solidFill>
                <a:ea typeface="ＭＳ Ｐゴシック" pitchFamily="34" charset="-128"/>
                <a:cs typeface="Arial" pitchFamily="34" charset="0"/>
              </a:rPr>
              <a:t>© Copyright Dimension Data</a:t>
            </a:r>
            <a:endParaRPr lang="en-ZA">
              <a:solidFill>
                <a:schemeClr val="bg1"/>
              </a:solidFill>
              <a:ea typeface="ＭＳ Ｐゴシック" pitchFamily="34" charset="-128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8616950" y="6556375"/>
            <a:ext cx="376238" cy="307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r">
              <a:lnSpc>
                <a:spcPct val="110000"/>
              </a:lnSpc>
              <a:spcBef>
                <a:spcPts val="13"/>
              </a:spcBef>
              <a:spcAft>
                <a:spcPts val="13"/>
              </a:spcAft>
              <a:defRPr/>
            </a:pPr>
            <a:fld id="{A821605D-40AB-477E-85E7-697B5BAD5CA9}" type="slidenum">
              <a:rPr lang="en-ZA" sz="1100" b="1">
                <a:solidFill>
                  <a:schemeClr val="bg1"/>
                </a:solidFill>
                <a:ea typeface="ＭＳ Ｐゴシック" pitchFamily="34" charset="-128"/>
              </a:rPr>
              <a:pPr algn="r">
                <a:lnSpc>
                  <a:spcPct val="110000"/>
                </a:lnSpc>
                <a:spcBef>
                  <a:spcPts val="13"/>
                </a:spcBef>
                <a:spcAft>
                  <a:spcPts val="13"/>
                </a:spcAft>
                <a:defRPr/>
              </a:pPr>
              <a:t>‹#›</a:t>
            </a:fld>
            <a:endParaRPr lang="en-ZA" b="1">
              <a:solidFill>
                <a:schemeClr val="bg1"/>
              </a:solidFill>
              <a:ea typeface="ＭＳ Ｐゴシック" pitchFamily="34" charset="-128"/>
            </a:endParaRPr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0" y="6557963"/>
            <a:ext cx="9144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white">
          <a:xfrm>
            <a:off x="6861175" y="6559550"/>
            <a:ext cx="1679575" cy="298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r">
              <a:lnSpc>
                <a:spcPct val="110000"/>
              </a:lnSpc>
              <a:spcBef>
                <a:spcPts val="13"/>
              </a:spcBef>
              <a:spcAft>
                <a:spcPts val="13"/>
              </a:spcAft>
              <a:defRPr/>
            </a:pPr>
            <a:fld id="{EDC40D92-40F1-4533-90E9-0E6E1286ABCC}" type="datetime3">
              <a:rPr lang="en-ZA" sz="800">
                <a:solidFill>
                  <a:schemeClr val="bg1"/>
                </a:solidFill>
                <a:ea typeface="ＭＳ Ｐゴシック" pitchFamily="34" charset="-128"/>
                <a:cs typeface="Arial" pitchFamily="34" charset="0"/>
              </a:rPr>
              <a:pPr algn="r">
                <a:lnSpc>
                  <a:spcPct val="110000"/>
                </a:lnSpc>
                <a:spcBef>
                  <a:spcPts val="13"/>
                </a:spcBef>
                <a:spcAft>
                  <a:spcPts val="13"/>
                </a:spcAft>
                <a:defRPr/>
              </a:pPr>
              <a:t>21 November 2016</a:t>
            </a:fld>
            <a:endParaRPr lang="en-ZA">
              <a:solidFill>
                <a:schemeClr val="bg1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69626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or divider -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275" y="0"/>
            <a:ext cx="2246313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012916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ption on Green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gray">
          <a:xfrm>
            <a:off x="0" y="1062038"/>
            <a:ext cx="9144000" cy="5795962"/>
          </a:xfrm>
          <a:prstGeom prst="rect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ZA" sz="1600" dirty="0"/>
          </a:p>
        </p:txBody>
      </p:sp>
      <p:sp>
        <p:nvSpPr>
          <p:cNvPr id="5" name="Rectangle 4"/>
          <p:cNvSpPr/>
          <p:nvPr/>
        </p:nvSpPr>
        <p:spPr bwMode="white">
          <a:xfrm>
            <a:off x="296863" y="6557963"/>
            <a:ext cx="4275137" cy="300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lnSpc>
                <a:spcPct val="110000"/>
              </a:lnSpc>
              <a:spcBef>
                <a:spcPts val="13"/>
              </a:spcBef>
              <a:spcAft>
                <a:spcPts val="13"/>
              </a:spcAft>
              <a:defRPr/>
            </a:pPr>
            <a:r>
              <a:rPr lang="en-US" sz="800">
                <a:solidFill>
                  <a:schemeClr val="bg1"/>
                </a:solidFill>
                <a:ea typeface="ＭＳ Ｐゴシック" pitchFamily="34" charset="-128"/>
                <a:cs typeface="Arial" pitchFamily="34" charset="0"/>
              </a:rPr>
              <a:t>© Copyright Dimension Data</a:t>
            </a:r>
            <a:endParaRPr lang="en-ZA">
              <a:solidFill>
                <a:schemeClr val="bg1"/>
              </a:solidFill>
              <a:ea typeface="ＭＳ Ｐゴシック" pitchFamily="34" charset="-128"/>
            </a:endParaRPr>
          </a:p>
        </p:txBody>
      </p:sp>
      <p:sp>
        <p:nvSpPr>
          <p:cNvPr id="6" name="Rectangle 5"/>
          <p:cNvSpPr/>
          <p:nvPr/>
        </p:nvSpPr>
        <p:spPr bwMode="white">
          <a:xfrm>
            <a:off x="8616950" y="6556375"/>
            <a:ext cx="376238" cy="307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r">
              <a:lnSpc>
                <a:spcPct val="110000"/>
              </a:lnSpc>
              <a:spcBef>
                <a:spcPts val="13"/>
              </a:spcBef>
              <a:spcAft>
                <a:spcPts val="13"/>
              </a:spcAft>
              <a:defRPr/>
            </a:pPr>
            <a:fld id="{58B36119-E9FD-41DF-87B8-5A3A9895C857}" type="slidenum">
              <a:rPr lang="en-ZA" sz="1100" b="1">
                <a:solidFill>
                  <a:schemeClr val="bg1"/>
                </a:solidFill>
                <a:ea typeface="ＭＳ Ｐゴシック" pitchFamily="34" charset="-128"/>
              </a:rPr>
              <a:pPr algn="r">
                <a:lnSpc>
                  <a:spcPct val="110000"/>
                </a:lnSpc>
                <a:spcBef>
                  <a:spcPts val="13"/>
                </a:spcBef>
                <a:spcAft>
                  <a:spcPts val="13"/>
                </a:spcAft>
                <a:defRPr/>
              </a:pPr>
              <a:t>‹#›</a:t>
            </a:fld>
            <a:endParaRPr lang="en-ZA" b="1">
              <a:solidFill>
                <a:schemeClr val="bg1"/>
              </a:solidFill>
              <a:ea typeface="ＭＳ Ｐゴシック" pitchFamily="34" charset="-128"/>
            </a:endParaRPr>
          </a:p>
        </p:txBody>
      </p:sp>
      <p:cxnSp>
        <p:nvCxnSpPr>
          <p:cNvPr id="7" name="Straight Connector 6"/>
          <p:cNvCxnSpPr/>
          <p:nvPr/>
        </p:nvCxnSpPr>
        <p:spPr bwMode="white">
          <a:xfrm>
            <a:off x="0" y="6557963"/>
            <a:ext cx="9144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white">
          <a:xfrm>
            <a:off x="6861175" y="6559550"/>
            <a:ext cx="1679575" cy="298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r">
              <a:lnSpc>
                <a:spcPct val="110000"/>
              </a:lnSpc>
              <a:spcBef>
                <a:spcPts val="13"/>
              </a:spcBef>
              <a:spcAft>
                <a:spcPts val="13"/>
              </a:spcAft>
              <a:defRPr/>
            </a:pPr>
            <a:fld id="{510C0259-35DB-4DD2-975F-BDCF5E0370FE}" type="datetime3">
              <a:rPr lang="en-ZA" sz="800">
                <a:solidFill>
                  <a:schemeClr val="bg1"/>
                </a:solidFill>
                <a:ea typeface="ＭＳ Ｐゴシック" pitchFamily="34" charset="-128"/>
                <a:cs typeface="Arial" pitchFamily="34" charset="0"/>
              </a:rPr>
              <a:pPr algn="r">
                <a:lnSpc>
                  <a:spcPct val="110000"/>
                </a:lnSpc>
                <a:spcBef>
                  <a:spcPts val="13"/>
                </a:spcBef>
                <a:spcAft>
                  <a:spcPts val="13"/>
                </a:spcAft>
                <a:defRPr/>
              </a:pPr>
              <a:t>21 November 2016</a:t>
            </a:fld>
            <a:endParaRPr lang="en-ZA">
              <a:solidFill>
                <a:schemeClr val="bg1"/>
              </a:solidFill>
              <a:ea typeface="ＭＳ Ｐゴシック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520" y="1368424"/>
            <a:ext cx="8549618" cy="4503135"/>
          </a:xfrm>
        </p:spPr>
        <p:txBody>
          <a:bodyPr anchor="ctr"/>
          <a:lstStyle>
            <a:lvl1pPr marL="0" indent="0">
              <a:buFont typeface="Arial" pitchFamily="34" charset="0"/>
              <a:buNone/>
              <a:defRPr sz="3200">
                <a:solidFill>
                  <a:schemeClr val="bg1"/>
                </a:solidFill>
              </a:defRPr>
            </a:lvl1pPr>
            <a:lvl2pPr marL="1588" indent="0" algn="r">
              <a:spcBef>
                <a:spcPts val="1200"/>
              </a:spcBef>
              <a:buFont typeface="Arial" pitchFamily="34" charset="0"/>
              <a:buNone/>
              <a:defRPr sz="2400" i="1">
                <a:solidFill>
                  <a:schemeClr val="tx2">
                    <a:lumMod val="20000"/>
                    <a:lumOff val="80000"/>
                  </a:schemeClr>
                </a:solidFill>
              </a:defRPr>
            </a:lvl2pPr>
            <a:lvl3pPr marL="981075" indent="-366713">
              <a:buFont typeface="Arial" pitchFamily="34" charset="0"/>
              <a:buChar char="›"/>
              <a:defRPr sz="3200">
                <a:solidFill>
                  <a:schemeClr val="bg1"/>
                </a:solidFill>
              </a:defRPr>
            </a:lvl3pPr>
            <a:lvl4pPr marL="2063750" indent="-355600">
              <a:buFont typeface="Arial" pitchFamily="34" charset="0"/>
              <a:buChar char="»"/>
              <a:defRPr sz="3200">
                <a:solidFill>
                  <a:schemeClr val="bg1"/>
                </a:solidFill>
              </a:defRPr>
            </a:lvl4pPr>
            <a:lvl5pPr marL="2508250" indent="-346075">
              <a:buFont typeface="Arial" pitchFamily="34" charset="0"/>
              <a:buChar char="-"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601208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tion on Green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0" y="0"/>
            <a:ext cx="9144000" cy="228441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6000" tIns="0" rIns="36000" bIns="0" anchor="ctr"/>
          <a:lstStyle/>
          <a:p>
            <a:pPr marL="342900" indent="-342900" algn="ctr"/>
            <a:endParaRPr lang="nl-BE">
              <a:cs typeface="Arial" charset="0"/>
            </a:endParaRPr>
          </a:p>
        </p:txBody>
      </p:sp>
      <p:pic>
        <p:nvPicPr>
          <p:cNvPr id="5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88" y="0"/>
            <a:ext cx="2246312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520" y="2284049"/>
            <a:ext cx="8549618" cy="4273913"/>
          </a:xfrm>
        </p:spPr>
        <p:txBody>
          <a:bodyPr anchor="ctr"/>
          <a:lstStyle>
            <a:lvl1pPr marL="0" indent="0">
              <a:buFont typeface="Arial" pitchFamily="34" charset="0"/>
              <a:buNone/>
              <a:defRPr sz="3200">
                <a:solidFill>
                  <a:schemeClr val="tx1"/>
                </a:solidFill>
              </a:defRPr>
            </a:lvl1pPr>
            <a:lvl2pPr marL="1588" indent="0" algn="r">
              <a:spcBef>
                <a:spcPts val="1200"/>
              </a:spcBef>
              <a:buFont typeface="Arial" pitchFamily="34" charset="0"/>
              <a:buNone/>
              <a:defRPr sz="2400" i="1">
                <a:solidFill>
                  <a:schemeClr val="tx1"/>
                </a:solidFill>
              </a:defRPr>
            </a:lvl2pPr>
            <a:lvl3pPr marL="981075" indent="-366713">
              <a:buFont typeface="Arial" pitchFamily="34" charset="0"/>
              <a:buChar char="›"/>
              <a:defRPr sz="3200">
                <a:solidFill>
                  <a:schemeClr val="bg1"/>
                </a:solidFill>
              </a:defRPr>
            </a:lvl3pPr>
            <a:lvl4pPr marL="2063750" indent="-355600">
              <a:buFont typeface="Arial" pitchFamily="34" charset="0"/>
              <a:buChar char="»"/>
              <a:defRPr sz="3200">
                <a:solidFill>
                  <a:schemeClr val="bg1"/>
                </a:solidFill>
              </a:defRPr>
            </a:lvl4pPr>
            <a:lvl5pPr marL="2508250" indent="-346075">
              <a:buFont typeface="Arial" pitchFamily="34" charset="0"/>
              <a:buChar char="-"/>
              <a:defRPr sz="3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80" y="260648"/>
            <a:ext cx="1600200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770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7FF7E93-F88D-4DAB-9ADD-286D9876B4B3}" type="datetimeFigureOut">
              <a:rPr lang="nl-BE" smtClean="0"/>
              <a:t>21/11/2016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1D0340C-267B-4A26-BA6E-4622E6AD1B57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86915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bsidiary Co-brande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8721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ZA" sz="1600" dirty="0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88" y="0"/>
            <a:ext cx="2246312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0" y="-1"/>
            <a:ext cx="9144000" cy="5795231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863" y="299471"/>
            <a:ext cx="6412377" cy="762568"/>
          </a:xfrm>
        </p:spPr>
        <p:txBody>
          <a:bodyPr/>
          <a:lstStyle>
            <a:lvl1pPr>
              <a:defRPr sz="2200" b="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97780" y="1673410"/>
            <a:ext cx="6411460" cy="305320"/>
          </a:xfrm>
        </p:spPr>
        <p:txBody>
          <a:bodyPr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ClrTx/>
              <a:buSzTx/>
              <a:buFont typeface="Arial" pitchFamily="34" charset="0"/>
              <a:buNone/>
              <a:tabLst/>
              <a:defRPr lang="en-ZA" sz="16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3"/>
          </p:nvPr>
        </p:nvSpPr>
        <p:spPr bwMode="white">
          <a:xfrm>
            <a:off x="297780" y="1062770"/>
            <a:ext cx="6411460" cy="610640"/>
          </a:xfrm>
        </p:spPr>
        <p:txBody>
          <a:bodyPr rtlCol="0">
            <a:noAutofit/>
          </a:bodyPr>
          <a:lstStyle>
            <a:lvl1pPr>
              <a:defRPr lang="en-US" sz="2000" b="0" dirty="0" smtClean="0">
                <a:solidFill>
                  <a:schemeClr val="bg1">
                    <a:lumMod val="85000"/>
                  </a:schemeClr>
                </a:solidFill>
              </a:defRPr>
            </a:lvl1pPr>
            <a:lvl2pPr>
              <a:defRPr lang="en-ZA" dirty="0">
                <a:solidFill>
                  <a:schemeClr val="tx1">
                    <a:tint val="7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 bwMode="white">
          <a:xfrm>
            <a:off x="296863" y="1978025"/>
            <a:ext cx="6411912" cy="230188"/>
          </a:xfrm>
        </p:spPr>
        <p:txBody>
          <a:bodyPr rtlCol="0">
            <a:noAutofit/>
          </a:bodyPr>
          <a:lstStyle>
            <a:lvl1pPr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ZA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984250" y="6100550"/>
            <a:ext cx="1220788" cy="535220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7"/>
          <p:cNvSpPr>
            <a:spLocks noGrp="1"/>
          </p:cNvSpPr>
          <p:nvPr>
            <p:ph sz="quarter" idx="20"/>
          </p:nvPr>
        </p:nvSpPr>
        <p:spPr>
          <a:xfrm>
            <a:off x="2969562" y="6099640"/>
            <a:ext cx="1220788" cy="535220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7"/>
          <p:cNvSpPr>
            <a:spLocks noGrp="1"/>
          </p:cNvSpPr>
          <p:nvPr>
            <p:ph sz="quarter" idx="21"/>
          </p:nvPr>
        </p:nvSpPr>
        <p:spPr>
          <a:xfrm>
            <a:off x="4954874" y="6098730"/>
            <a:ext cx="1220788" cy="535220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7"/>
          <p:cNvSpPr>
            <a:spLocks noGrp="1"/>
          </p:cNvSpPr>
          <p:nvPr>
            <p:ph sz="quarter" idx="22"/>
          </p:nvPr>
        </p:nvSpPr>
        <p:spPr>
          <a:xfrm>
            <a:off x="6940186" y="6097820"/>
            <a:ext cx="1220788" cy="535220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80" y="260648"/>
            <a:ext cx="1600200" cy="39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45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720836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: grey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062038"/>
            <a:ext cx="9144000" cy="57959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ZA" sz="1600" dirty="0"/>
          </a:p>
        </p:txBody>
      </p:sp>
      <p:sp>
        <p:nvSpPr>
          <p:cNvPr id="5" name="Rectangle 4"/>
          <p:cNvSpPr/>
          <p:nvPr/>
        </p:nvSpPr>
        <p:spPr bwMode="gray">
          <a:xfrm>
            <a:off x="296863" y="6557963"/>
            <a:ext cx="4275137" cy="300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lnSpc>
                <a:spcPct val="110000"/>
              </a:lnSpc>
              <a:spcBef>
                <a:spcPts val="13"/>
              </a:spcBef>
              <a:spcAft>
                <a:spcPts val="13"/>
              </a:spcAft>
              <a:defRPr/>
            </a:pPr>
            <a:r>
              <a:rPr lang="en-US" sz="800">
                <a:solidFill>
                  <a:schemeClr val="tx2"/>
                </a:solidFill>
                <a:ea typeface="ＭＳ Ｐゴシック" pitchFamily="34" charset="-128"/>
                <a:cs typeface="Arial" pitchFamily="34" charset="0"/>
              </a:rPr>
              <a:t>© Copyright Dimension Data</a:t>
            </a:r>
            <a:endParaRPr lang="en-ZA">
              <a:solidFill>
                <a:schemeClr val="tx2"/>
              </a:solidFill>
              <a:ea typeface="ＭＳ Ｐゴシック" pitchFamily="34" charset="-128"/>
            </a:endParaRPr>
          </a:p>
        </p:txBody>
      </p:sp>
      <p:sp>
        <p:nvSpPr>
          <p:cNvPr id="6" name="Rectangle 5"/>
          <p:cNvSpPr/>
          <p:nvPr/>
        </p:nvSpPr>
        <p:spPr bwMode="gray">
          <a:xfrm>
            <a:off x="8616950" y="6556375"/>
            <a:ext cx="376238" cy="307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r">
              <a:lnSpc>
                <a:spcPct val="110000"/>
              </a:lnSpc>
              <a:spcBef>
                <a:spcPts val="13"/>
              </a:spcBef>
              <a:spcAft>
                <a:spcPts val="13"/>
              </a:spcAft>
              <a:defRPr/>
            </a:pPr>
            <a:fld id="{325F46BA-EB63-48D5-A5A5-CCF36EC829E7}" type="slidenum">
              <a:rPr lang="en-ZA" sz="1100" b="1">
                <a:solidFill>
                  <a:schemeClr val="accent1"/>
                </a:solidFill>
                <a:ea typeface="ＭＳ Ｐゴシック" pitchFamily="34" charset="-128"/>
              </a:rPr>
              <a:pPr algn="r">
                <a:lnSpc>
                  <a:spcPct val="110000"/>
                </a:lnSpc>
                <a:spcBef>
                  <a:spcPts val="13"/>
                </a:spcBef>
                <a:spcAft>
                  <a:spcPts val="13"/>
                </a:spcAft>
                <a:defRPr/>
              </a:pPr>
              <a:t>‹#›</a:t>
            </a:fld>
            <a:endParaRPr lang="en-ZA" b="1">
              <a:solidFill>
                <a:schemeClr val="accent1"/>
              </a:solidFill>
              <a:ea typeface="ＭＳ Ｐゴシック" pitchFamily="34" charset="-128"/>
            </a:endParaRPr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0" y="6557963"/>
            <a:ext cx="9144000" cy="0"/>
          </a:xfrm>
          <a:prstGeom prst="line">
            <a:avLst/>
          </a:prstGeom>
          <a:ln w="19050">
            <a:solidFill>
              <a:srgbClr val="72BF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 bwMode="gray">
          <a:xfrm>
            <a:off x="6861175" y="6559550"/>
            <a:ext cx="1679575" cy="298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r">
              <a:lnSpc>
                <a:spcPct val="110000"/>
              </a:lnSpc>
              <a:spcBef>
                <a:spcPts val="13"/>
              </a:spcBef>
              <a:spcAft>
                <a:spcPts val="13"/>
              </a:spcAft>
              <a:defRPr/>
            </a:pPr>
            <a:fld id="{20067F32-945E-4865-A84D-0C7C85F66445}" type="datetime3">
              <a:rPr lang="en-ZA" sz="800">
                <a:solidFill>
                  <a:schemeClr val="tx2"/>
                </a:solidFill>
                <a:ea typeface="ＭＳ Ｐゴシック" pitchFamily="34" charset="-128"/>
                <a:cs typeface="Arial" pitchFamily="34" charset="0"/>
              </a:rPr>
              <a:pPr algn="r">
                <a:lnSpc>
                  <a:spcPct val="110000"/>
                </a:lnSpc>
                <a:spcBef>
                  <a:spcPts val="13"/>
                </a:spcBef>
                <a:spcAft>
                  <a:spcPts val="13"/>
                </a:spcAft>
                <a:defRPr/>
              </a:pPr>
              <a:t>21 November 2016</a:t>
            </a:fld>
            <a:endParaRPr lang="en-ZA">
              <a:solidFill>
                <a:schemeClr val="tx2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9285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520" y="1291760"/>
            <a:ext cx="4121820" cy="4579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724002" y="1292225"/>
            <a:ext cx="4123136" cy="4579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849590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96863" y="1368425"/>
            <a:ext cx="8550275" cy="381000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  <a:lvl2pPr marL="90488" indent="0" algn="ctr">
              <a:buNone/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1"/>
          </p:nvPr>
        </p:nvSpPr>
        <p:spPr>
          <a:xfrm>
            <a:off x="602840" y="1673410"/>
            <a:ext cx="7939636" cy="45798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lIns="36000" tIns="36000" rIns="36000" bIns="36000" spcCol="0" rtlCol="0" fromWordArt="0" anchor="ctr" forceAA="0">
            <a:noAutofit/>
          </a:bodyPr>
          <a:lstStyle>
            <a:lvl1pPr>
              <a:defRPr lang="en-ZA" dirty="0">
                <a:solidFill>
                  <a:schemeClr val="lt1"/>
                </a:solidFill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ZA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26284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Layout: grey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white">
          <a:xfrm>
            <a:off x="0" y="1062038"/>
            <a:ext cx="9144000" cy="579596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 fontAlgn="auto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defRPr/>
            </a:pPr>
            <a:endParaRPr lang="en-ZA" sz="1600" dirty="0"/>
          </a:p>
        </p:txBody>
      </p:sp>
      <p:sp>
        <p:nvSpPr>
          <p:cNvPr id="9" name="Rectangle 8"/>
          <p:cNvSpPr/>
          <p:nvPr/>
        </p:nvSpPr>
        <p:spPr bwMode="gray">
          <a:xfrm>
            <a:off x="296863" y="6557963"/>
            <a:ext cx="4275137" cy="300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lnSpc>
                <a:spcPct val="110000"/>
              </a:lnSpc>
              <a:spcBef>
                <a:spcPts val="13"/>
              </a:spcBef>
              <a:spcAft>
                <a:spcPts val="13"/>
              </a:spcAft>
              <a:defRPr/>
            </a:pPr>
            <a:r>
              <a:rPr lang="en-US" sz="800">
                <a:solidFill>
                  <a:schemeClr val="tx2"/>
                </a:solidFill>
                <a:ea typeface="ＭＳ Ｐゴシック" pitchFamily="34" charset="-128"/>
                <a:cs typeface="Arial" pitchFamily="34" charset="0"/>
              </a:rPr>
              <a:t>© Copyright Dimension Data</a:t>
            </a:r>
            <a:endParaRPr lang="en-ZA">
              <a:solidFill>
                <a:schemeClr val="tx2"/>
              </a:solidFill>
              <a:ea typeface="ＭＳ Ｐゴシック" pitchFamily="34" charset="-128"/>
            </a:endParaRPr>
          </a:p>
        </p:txBody>
      </p:sp>
      <p:sp>
        <p:nvSpPr>
          <p:cNvPr id="10" name="Rectangle 9"/>
          <p:cNvSpPr/>
          <p:nvPr/>
        </p:nvSpPr>
        <p:spPr bwMode="gray">
          <a:xfrm>
            <a:off x="8616950" y="6556375"/>
            <a:ext cx="376238" cy="3079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r">
              <a:lnSpc>
                <a:spcPct val="110000"/>
              </a:lnSpc>
              <a:spcBef>
                <a:spcPts val="13"/>
              </a:spcBef>
              <a:spcAft>
                <a:spcPts val="13"/>
              </a:spcAft>
              <a:defRPr/>
            </a:pPr>
            <a:fld id="{7DB3A08F-21EF-44E1-A459-619130811F1D}" type="slidenum">
              <a:rPr lang="en-ZA" sz="1100" b="1">
                <a:solidFill>
                  <a:schemeClr val="accent1"/>
                </a:solidFill>
                <a:ea typeface="ＭＳ Ｐゴシック" pitchFamily="34" charset="-128"/>
              </a:rPr>
              <a:pPr algn="r">
                <a:lnSpc>
                  <a:spcPct val="110000"/>
                </a:lnSpc>
                <a:spcBef>
                  <a:spcPts val="13"/>
                </a:spcBef>
                <a:spcAft>
                  <a:spcPts val="13"/>
                </a:spcAft>
                <a:defRPr/>
              </a:pPr>
              <a:t>‹#›</a:t>
            </a:fld>
            <a:endParaRPr lang="en-ZA" b="1">
              <a:solidFill>
                <a:schemeClr val="accent1"/>
              </a:solidFill>
              <a:ea typeface="ＭＳ Ｐゴシック" pitchFamily="34" charset="-128"/>
            </a:endParaRPr>
          </a:p>
        </p:txBody>
      </p:sp>
      <p:cxnSp>
        <p:nvCxnSpPr>
          <p:cNvPr id="11" name="Straight Connector 10"/>
          <p:cNvCxnSpPr/>
          <p:nvPr/>
        </p:nvCxnSpPr>
        <p:spPr bwMode="gray">
          <a:xfrm>
            <a:off x="0" y="6557963"/>
            <a:ext cx="9144000" cy="0"/>
          </a:xfrm>
          <a:prstGeom prst="line">
            <a:avLst/>
          </a:prstGeom>
          <a:ln w="19050">
            <a:solidFill>
              <a:srgbClr val="72BF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gray">
          <a:xfrm>
            <a:off x="6861175" y="6559550"/>
            <a:ext cx="1679575" cy="298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r">
              <a:lnSpc>
                <a:spcPct val="110000"/>
              </a:lnSpc>
              <a:spcBef>
                <a:spcPts val="13"/>
              </a:spcBef>
              <a:spcAft>
                <a:spcPts val="13"/>
              </a:spcAft>
              <a:defRPr/>
            </a:pPr>
            <a:fld id="{84363F42-EB53-4075-99E5-968A30D74209}" type="datetime3">
              <a:rPr lang="en-ZA" sz="800">
                <a:solidFill>
                  <a:schemeClr val="tx2"/>
                </a:solidFill>
                <a:ea typeface="ＭＳ Ｐゴシック" pitchFamily="34" charset="-128"/>
                <a:cs typeface="Arial" pitchFamily="34" charset="0"/>
              </a:rPr>
              <a:pPr algn="r">
                <a:lnSpc>
                  <a:spcPct val="110000"/>
                </a:lnSpc>
                <a:spcBef>
                  <a:spcPts val="13"/>
                </a:spcBef>
                <a:spcAft>
                  <a:spcPts val="13"/>
                </a:spcAft>
                <a:defRPr/>
              </a:pPr>
              <a:t>21 November 2016</a:t>
            </a:fld>
            <a:endParaRPr lang="en-ZA">
              <a:solidFill>
                <a:schemeClr val="tx2"/>
              </a:solidFill>
              <a:ea typeface="ＭＳ Ｐゴシック" pitchFamily="34" charset="-128"/>
            </a:endParaRP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297520" y="1673225"/>
            <a:ext cx="8550275" cy="4579938"/>
          </a:xfrm>
          <a:prstGeom prst="roundRect">
            <a:avLst>
              <a:gd name="adj" fmla="val 254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lIns="36000" tIns="36000" rIns="36000" bIns="36000" spcCol="0" rtlCol="0" fromWordArt="0" anchor="ctr" forceAA="0">
            <a:noAutofit/>
          </a:bodyPr>
          <a:lstStyle>
            <a:lvl1pPr>
              <a:defRPr lang="en-US" smtClean="0">
                <a:solidFill>
                  <a:schemeClr val="lt1"/>
                </a:solidFill>
              </a:defRPr>
            </a:lvl1pPr>
            <a:lvl2pPr>
              <a:defRPr lang="en-US" smtClean="0">
                <a:solidFill>
                  <a:schemeClr val="lt1"/>
                </a:solidFill>
              </a:defRPr>
            </a:lvl2pPr>
            <a:lvl3pPr>
              <a:defRPr lang="en-US" smtClean="0">
                <a:solidFill>
                  <a:schemeClr val="lt1"/>
                </a:solidFill>
              </a:defRPr>
            </a:lvl3pPr>
            <a:lvl4pPr>
              <a:defRPr lang="en-US" smtClean="0">
                <a:solidFill>
                  <a:schemeClr val="lt1"/>
                </a:solidFill>
              </a:defRPr>
            </a:lvl4pPr>
            <a:lvl5pPr>
              <a:defRPr lang="en-ZA">
                <a:solidFill>
                  <a:schemeClr val="l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96863" y="1368425"/>
            <a:ext cx="8550275" cy="381000"/>
          </a:xfrm>
        </p:spPr>
        <p:txBody>
          <a:bodyPr/>
          <a:lstStyle>
            <a:lvl1pPr algn="ctr">
              <a:defRPr sz="1400">
                <a:solidFill>
                  <a:schemeClr val="tx1"/>
                </a:solidFill>
              </a:defRPr>
            </a:lvl1pPr>
            <a:lvl2pPr marL="90488" indent="0" algn="ctr">
              <a:buNone/>
              <a:defRPr sz="14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1"/>
          </p:nvPr>
        </p:nvSpPr>
        <p:spPr>
          <a:xfrm>
            <a:off x="602840" y="1673410"/>
            <a:ext cx="7938320" cy="45798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Click icon to add chart</a:t>
            </a:r>
            <a:endParaRPr lang="en-ZA" noProof="0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988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5809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white">
          <a:xfrm>
            <a:off x="296863" y="76200"/>
            <a:ext cx="6411912" cy="83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96863" y="1292225"/>
            <a:ext cx="8550275" cy="465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863" y="6100763"/>
            <a:ext cx="8550275" cy="457200"/>
          </a:xfrm>
          <a:prstGeom prst="rect">
            <a:avLst/>
          </a:prstGeom>
        </p:spPr>
        <p:txBody>
          <a:bodyPr vert="horz" lIns="0" tIns="0" rIns="0" bIns="3600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0" i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ZA"/>
          </a:p>
        </p:txBody>
      </p:sp>
      <p:sp>
        <p:nvSpPr>
          <p:cNvPr id="7" name="Rectangle 6"/>
          <p:cNvSpPr/>
          <p:nvPr/>
        </p:nvSpPr>
        <p:spPr bwMode="gray">
          <a:xfrm>
            <a:off x="296863" y="6559550"/>
            <a:ext cx="4275137" cy="298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lnSpc>
                <a:spcPct val="110000"/>
              </a:lnSpc>
              <a:spcBef>
                <a:spcPts val="13"/>
              </a:spcBef>
              <a:spcAft>
                <a:spcPts val="13"/>
              </a:spcAft>
              <a:defRPr/>
            </a:pPr>
            <a:r>
              <a:rPr lang="en-US" sz="800" dirty="0">
                <a:solidFill>
                  <a:schemeClr val="tx2"/>
                </a:solidFill>
                <a:ea typeface="ＭＳ Ｐゴシック" pitchFamily="34" charset="-128"/>
                <a:cs typeface="Arial" pitchFamily="34" charset="0"/>
              </a:rPr>
              <a:t>© Copyright Dimension Data</a:t>
            </a:r>
            <a:endParaRPr lang="en-ZA" dirty="0">
              <a:solidFill>
                <a:schemeClr val="tx2"/>
              </a:solidFill>
              <a:ea typeface="ＭＳ Ｐゴシック" pitchFamily="34" charset="-128"/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8616950" y="6557963"/>
            <a:ext cx="376238" cy="3063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r">
              <a:lnSpc>
                <a:spcPct val="110000"/>
              </a:lnSpc>
              <a:spcBef>
                <a:spcPts val="13"/>
              </a:spcBef>
              <a:spcAft>
                <a:spcPts val="13"/>
              </a:spcAft>
              <a:defRPr/>
            </a:pPr>
            <a:fld id="{095B94F5-F4C5-4BAE-ADDD-0B8E7B451725}" type="slidenum">
              <a:rPr lang="en-ZA" sz="1100" b="1">
                <a:solidFill>
                  <a:schemeClr val="accent1"/>
                </a:solidFill>
                <a:ea typeface="ＭＳ Ｐゴシック" pitchFamily="34" charset="-128"/>
              </a:rPr>
              <a:pPr algn="r">
                <a:lnSpc>
                  <a:spcPct val="110000"/>
                </a:lnSpc>
                <a:spcBef>
                  <a:spcPts val="13"/>
                </a:spcBef>
                <a:spcAft>
                  <a:spcPts val="13"/>
                </a:spcAft>
                <a:defRPr/>
              </a:pPr>
              <a:t>‹#›</a:t>
            </a:fld>
            <a:endParaRPr lang="en-ZA" b="1">
              <a:solidFill>
                <a:schemeClr val="accent1"/>
              </a:solidFill>
              <a:ea typeface="ＭＳ Ｐゴシック" pitchFamily="34" charset="-128"/>
            </a:endParaRPr>
          </a:p>
        </p:txBody>
      </p:sp>
      <p:sp>
        <p:nvSpPr>
          <p:cNvPr id="18" name="Rectangle 17"/>
          <p:cNvSpPr/>
          <p:nvPr/>
        </p:nvSpPr>
        <p:spPr bwMode="gray">
          <a:xfrm>
            <a:off x="6861175" y="6559550"/>
            <a:ext cx="1679575" cy="2984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r">
              <a:lnSpc>
                <a:spcPct val="110000"/>
              </a:lnSpc>
              <a:spcBef>
                <a:spcPts val="13"/>
              </a:spcBef>
              <a:spcAft>
                <a:spcPts val="13"/>
              </a:spcAft>
              <a:defRPr/>
            </a:pPr>
            <a:fld id="{AFDD45A7-BFCA-48E9-A43B-0D8CD6B27061}" type="datetime3">
              <a:rPr lang="en-ZA" sz="800">
                <a:solidFill>
                  <a:schemeClr val="tx2"/>
                </a:solidFill>
                <a:ea typeface="ＭＳ Ｐゴシック" pitchFamily="34" charset="-128"/>
                <a:cs typeface="Arial" pitchFamily="34" charset="0"/>
              </a:rPr>
              <a:pPr algn="r">
                <a:lnSpc>
                  <a:spcPct val="110000"/>
                </a:lnSpc>
                <a:spcBef>
                  <a:spcPts val="13"/>
                </a:spcBef>
                <a:spcAft>
                  <a:spcPts val="13"/>
                </a:spcAft>
                <a:defRPr/>
              </a:pPr>
              <a:t>21 November 2016</a:t>
            </a:fld>
            <a:endParaRPr lang="en-ZA">
              <a:solidFill>
                <a:schemeClr val="tx2"/>
              </a:solidFill>
              <a:ea typeface="ＭＳ Ｐゴシック" pitchFamily="34" charset="-128"/>
            </a:endParaRPr>
          </a:p>
        </p:txBody>
      </p:sp>
      <p:sp>
        <p:nvSpPr>
          <p:cNvPr id="1032" name="Rectangle 4"/>
          <p:cNvSpPr>
            <a:spLocks noChangeArrowheads="1"/>
          </p:cNvSpPr>
          <p:nvPr/>
        </p:nvSpPr>
        <p:spPr bwMode="gray">
          <a:xfrm>
            <a:off x="0" y="0"/>
            <a:ext cx="9144000" cy="10620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/>
          <a:lstStyle/>
          <a:p>
            <a:endParaRPr lang="nl-BE"/>
          </a:p>
        </p:txBody>
      </p:sp>
      <p:pic>
        <p:nvPicPr>
          <p:cNvPr id="1033" name="Picture 9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88" y="0"/>
            <a:ext cx="2246312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 bwMode="gray">
          <a:xfrm>
            <a:off x="0" y="6557963"/>
            <a:ext cx="9144000" cy="0"/>
          </a:xfrm>
          <a:prstGeom prst="line">
            <a:avLst/>
          </a:prstGeom>
          <a:ln w="19050">
            <a:solidFill>
              <a:srgbClr val="72BF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80" y="260648"/>
            <a:ext cx="1600200" cy="3931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794" r:id="rId4"/>
    <p:sldLayoutId id="2147483804" r:id="rId5"/>
    <p:sldLayoutId id="2147483795" r:id="rId6"/>
    <p:sldLayoutId id="2147483796" r:id="rId7"/>
    <p:sldLayoutId id="2147483805" r:id="rId8"/>
    <p:sldLayoutId id="2147483797" r:id="rId9"/>
    <p:sldLayoutId id="2147483798" r:id="rId10"/>
    <p:sldLayoutId id="2147483799" r:id="rId11"/>
    <p:sldLayoutId id="2147483800" r:id="rId12"/>
    <p:sldLayoutId id="2147483806" r:id="rId13"/>
    <p:sldLayoutId id="2147483807" r:id="rId14"/>
    <p:sldLayoutId id="2147483808" r:id="rId15"/>
    <p:sldLayoutId id="2147483809" r:id="rId16"/>
    <p:sldLayoutId id="2147483810" r:id="rId17"/>
    <p:sldLayoutId id="2147483811" r:id="rId18"/>
    <p:sldLayoutId id="2147483812" r:id="rId19"/>
    <p:sldLayoutId id="2147483813" r:id="rId20"/>
    <p:sldLayoutId id="2147483814" r:id="rId21"/>
    <p:sldLayoutId id="2147483815" r:id="rId22"/>
    <p:sldLayoutId id="2147483816" r:id="rId23"/>
    <p:sldLayoutId id="2147483817" r:id="rId24"/>
  </p:sldLayoutIdLst>
  <p:txStyles>
    <p:titleStyle>
      <a:lvl1pPr algn="l" rtl="0" eaLnBrk="1" fontAlgn="base" hangingPunct="1">
        <a:lnSpc>
          <a:spcPct val="120000"/>
        </a:lnSpc>
        <a:spcBef>
          <a:spcPts val="200"/>
        </a:spcBef>
        <a:spcAft>
          <a:spcPts val="200"/>
        </a:spcAft>
        <a:defRPr sz="2000" kern="1200">
          <a:solidFill>
            <a:schemeClr val="bg1"/>
          </a:solidFill>
          <a:latin typeface="+mj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120000"/>
        </a:lnSpc>
        <a:spcBef>
          <a:spcPts val="200"/>
        </a:spcBef>
        <a:spcAft>
          <a:spcPts val="200"/>
        </a:spcAft>
        <a:defRPr sz="20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120000"/>
        </a:lnSpc>
        <a:spcBef>
          <a:spcPts val="200"/>
        </a:spcBef>
        <a:spcAft>
          <a:spcPts val="200"/>
        </a:spcAft>
        <a:defRPr sz="20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120000"/>
        </a:lnSpc>
        <a:spcBef>
          <a:spcPts val="200"/>
        </a:spcBef>
        <a:spcAft>
          <a:spcPts val="200"/>
        </a:spcAft>
        <a:defRPr sz="20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120000"/>
        </a:lnSpc>
        <a:spcBef>
          <a:spcPts val="200"/>
        </a:spcBef>
        <a:spcAft>
          <a:spcPts val="200"/>
        </a:spcAft>
        <a:defRPr sz="20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120000"/>
        </a:lnSpc>
        <a:spcBef>
          <a:spcPts val="200"/>
        </a:spcBef>
        <a:spcAft>
          <a:spcPts val="200"/>
        </a:spcAft>
        <a:defRPr sz="20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rtl="0" eaLnBrk="1" fontAlgn="base" hangingPunct="1">
        <a:lnSpc>
          <a:spcPct val="120000"/>
        </a:lnSpc>
        <a:spcBef>
          <a:spcPts val="200"/>
        </a:spcBef>
        <a:spcAft>
          <a:spcPts val="200"/>
        </a:spcAft>
        <a:defRPr sz="20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rtl="0" eaLnBrk="1" fontAlgn="base" hangingPunct="1">
        <a:lnSpc>
          <a:spcPct val="120000"/>
        </a:lnSpc>
        <a:spcBef>
          <a:spcPts val="200"/>
        </a:spcBef>
        <a:spcAft>
          <a:spcPts val="200"/>
        </a:spcAft>
        <a:defRPr sz="20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rtl="0" eaLnBrk="1" fontAlgn="base" hangingPunct="1">
        <a:lnSpc>
          <a:spcPct val="120000"/>
        </a:lnSpc>
        <a:spcBef>
          <a:spcPts val="200"/>
        </a:spcBef>
        <a:spcAft>
          <a:spcPts val="200"/>
        </a:spcAft>
        <a:defRPr sz="2000">
          <a:solidFill>
            <a:schemeClr val="bg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1" fontAlgn="base" hangingPunct="1">
        <a:lnSpc>
          <a:spcPct val="114000"/>
        </a:lnSpc>
        <a:spcBef>
          <a:spcPts val="600"/>
        </a:spcBef>
        <a:spcAft>
          <a:spcPts val="100"/>
        </a:spcAft>
        <a:buFont typeface="Arial" charset="0"/>
        <a:defRPr sz="16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268288" indent="-177800" algn="l" rtl="0" eaLnBrk="1" fontAlgn="base" hangingPunct="1">
        <a:lnSpc>
          <a:spcPct val="114000"/>
        </a:lnSpc>
        <a:spcBef>
          <a:spcPts val="200"/>
        </a:spcBef>
        <a:spcAft>
          <a:spcPts val="40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534988" indent="-188913" algn="l" rtl="0" eaLnBrk="1" fontAlgn="base" hangingPunct="1">
        <a:lnSpc>
          <a:spcPct val="114000"/>
        </a:lnSpc>
        <a:spcBef>
          <a:spcPts val="100"/>
        </a:spcBef>
        <a:spcAft>
          <a:spcPts val="200"/>
        </a:spcAft>
        <a:buFont typeface="Arial" charset="0"/>
        <a:buChar char="›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85850" indent="-228600" algn="l" rtl="0" eaLnBrk="1" fontAlgn="base" hangingPunct="1">
        <a:lnSpc>
          <a:spcPct val="114000"/>
        </a:lnSpc>
        <a:spcBef>
          <a:spcPts val="100"/>
        </a:spcBef>
        <a:spcAft>
          <a:spcPts val="40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43038" indent="-173038" algn="l" rtl="0" eaLnBrk="1" fontAlgn="base" hangingPunct="1">
        <a:lnSpc>
          <a:spcPct val="114000"/>
        </a:lnSpc>
        <a:spcBef>
          <a:spcPts val="100"/>
        </a:spcBef>
        <a:spcAft>
          <a:spcPts val="600"/>
        </a:spcAft>
        <a:buFont typeface="Arial" charset="0"/>
        <a:buChar char="-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Mjr-dotnet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BE" dirty="0"/>
              <a:t>Distributed architectures</a:t>
            </a:r>
          </a:p>
        </p:txBody>
      </p:sp>
      <p:pic>
        <p:nvPicPr>
          <p:cNvPr id="1028" name="Picture 4" descr="Afbeeldingsresultaat voor microservices com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85144"/>
            <a:ext cx="8572500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86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Hide implementation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33" y="1181713"/>
            <a:ext cx="8550275" cy="4656138"/>
          </a:xfrm>
        </p:spPr>
        <p:txBody>
          <a:bodyPr/>
          <a:lstStyle/>
          <a:p>
            <a:r>
              <a:rPr lang="nl-BE" dirty="0"/>
              <a:t>Hide you database</a:t>
            </a:r>
          </a:p>
        </p:txBody>
      </p:sp>
      <p:sp>
        <p:nvSpPr>
          <p:cNvPr id="5" name="Hexagon 4"/>
          <p:cNvSpPr/>
          <p:nvPr/>
        </p:nvSpPr>
        <p:spPr>
          <a:xfrm rot="16200000">
            <a:off x="2522582" y="2223327"/>
            <a:ext cx="936104" cy="864096"/>
          </a:xfrm>
          <a:prstGeom prst="hexagon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nl-BE" sz="1600" dirty="0"/>
          </a:p>
        </p:txBody>
      </p:sp>
      <p:sp>
        <p:nvSpPr>
          <p:cNvPr id="6" name="Hexagon 5"/>
          <p:cNvSpPr/>
          <p:nvPr/>
        </p:nvSpPr>
        <p:spPr>
          <a:xfrm rot="16200000">
            <a:off x="4752020" y="2223327"/>
            <a:ext cx="936104" cy="864096"/>
          </a:xfrm>
          <a:prstGeom prst="hexagon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nl-BE" sz="1600" dirty="0"/>
          </a:p>
        </p:txBody>
      </p:sp>
      <p:sp>
        <p:nvSpPr>
          <p:cNvPr id="7" name="Can 6"/>
          <p:cNvSpPr/>
          <p:nvPr/>
        </p:nvSpPr>
        <p:spPr>
          <a:xfrm>
            <a:off x="2504580" y="3861048"/>
            <a:ext cx="972108" cy="864096"/>
          </a:xfrm>
          <a:prstGeom prst="can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nl-BE" sz="1600" dirty="0"/>
          </a:p>
        </p:txBody>
      </p:sp>
      <p:cxnSp>
        <p:nvCxnSpPr>
          <p:cNvPr id="9" name="Straight Arrow Connector 8"/>
          <p:cNvCxnSpPr>
            <a:stCxn id="5" idx="3"/>
            <a:endCxn id="7" idx="1"/>
          </p:cNvCxnSpPr>
          <p:nvPr/>
        </p:nvCxnSpPr>
        <p:spPr>
          <a:xfrm>
            <a:off x="2990634" y="3123427"/>
            <a:ext cx="0" cy="73762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422683" y="2655374"/>
            <a:ext cx="1365342" cy="12329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422683" y="2655374"/>
            <a:ext cx="136534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52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One 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nl-BE" dirty="0"/>
              <a:t>Table per service</a:t>
            </a:r>
          </a:p>
          <a:p>
            <a:pPr fontAlgn="ctr"/>
            <a:r>
              <a:rPr lang="nl-BE" dirty="0"/>
              <a:t>Schema per service</a:t>
            </a:r>
          </a:p>
          <a:p>
            <a:pPr fontAlgn="ctr"/>
            <a:r>
              <a:rPr lang="nl-BE" dirty="0"/>
              <a:t>Database per product</a:t>
            </a:r>
          </a:p>
          <a:p>
            <a:pPr fontAlgn="ctr"/>
            <a:endParaRPr lang="nl-BE" dirty="0"/>
          </a:p>
          <a:p>
            <a:pPr fontAlgn="ctr"/>
            <a:r>
              <a:rPr lang="nl-BE" dirty="0"/>
              <a:t>Distribute your data model -&gt; you use the api more</a:t>
            </a:r>
          </a:p>
          <a:p>
            <a:pPr fontAlgn="ctr"/>
            <a:endParaRPr lang="nl-BE" dirty="0"/>
          </a:p>
          <a:p>
            <a:pPr fontAlgn="ctr"/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849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Db per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endParaRPr lang="nl-BE" dirty="0"/>
          </a:p>
          <a:p>
            <a:pPr fontAlgn="ctr">
              <a:buFont typeface="Arial" panose="020B0604020202020204" pitchFamily="34" charset="0"/>
              <a:buChar char="•"/>
            </a:pPr>
            <a:r>
              <a:rPr lang="nl-BE" dirty="0"/>
              <a:t>Looks good on paper</a:t>
            </a:r>
          </a:p>
          <a:p>
            <a:pPr fontAlgn="ctr">
              <a:buFont typeface="Arial" panose="020B0604020202020204" pitchFamily="34" charset="0"/>
              <a:buChar char="•"/>
            </a:pPr>
            <a:r>
              <a:rPr lang="nl-BE" dirty="0"/>
              <a:t>Data aggregation problems</a:t>
            </a:r>
          </a:p>
          <a:p>
            <a:pPr fontAlgn="ctr">
              <a:buFont typeface="Arial" panose="020B0604020202020204" pitchFamily="34" charset="0"/>
              <a:buChar char="•"/>
            </a:pPr>
            <a:r>
              <a:rPr lang="nl-BE" dirty="0"/>
              <a:t>Joins -&gt; application joins</a:t>
            </a:r>
          </a:p>
          <a:p>
            <a:pPr fontAlgn="ctr">
              <a:buFont typeface="Arial" panose="020B0604020202020204" pitchFamily="34" charset="0"/>
              <a:buChar char="•"/>
            </a:pPr>
            <a:r>
              <a:rPr lang="nl-BE" dirty="0"/>
              <a:t>Distributed Transactions are hard</a:t>
            </a:r>
          </a:p>
          <a:p>
            <a:pPr fontAlgn="ctr">
              <a:buFont typeface="Arial" panose="020B0604020202020204" pitchFamily="34" charset="0"/>
              <a:buChar char="•"/>
            </a:pPr>
            <a:r>
              <a:rPr lang="nl-BE" dirty="0"/>
              <a:t>Increased maintenance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42716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pumps</a:t>
            </a:r>
          </a:p>
        </p:txBody>
      </p:sp>
      <p:pic>
        <p:nvPicPr>
          <p:cNvPr id="5122" name="Picture 2" descr="Handling reads: replicating the &#10;credit limit &#10;Order Service &#10;placeOrder0 &#10;sum(order.total) &#10;creditLimit &#10;Order management &#10;Order &#10;total &#10;Simplified &#10;changeCredltLimit0 &#10;Customer' &#10;creditLimit &#10;Customer Service &#10;updateCustomer0 &#10;Customer management &#10;Customer &#10;creditLimit 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3675" y="1292225"/>
            <a:ext cx="6316651" cy="465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142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Event Sourcing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9220" name="Picture 4" descr="Use event-driven &#10;architecture &#10;• Savicæ gNblish events wyen &#10;Subscribng services Lochte tteir &#10;Bette availöity &#10;Draabæks: &#10;Applicaticn has to hande eventu*y cnnsistent data &#10;Appliætim has to harde dug*icate evglts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292225"/>
            <a:ext cx="6369501" cy="480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61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Hide implementation details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6925" y="2043906"/>
            <a:ext cx="50101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76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Decentralize all the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Give people as much freedom as possible to do the job at hand</a:t>
            </a:r>
          </a:p>
          <a:p>
            <a:r>
              <a:rPr lang="nl-BE" dirty="0"/>
              <a:t>Internal open source</a:t>
            </a:r>
          </a:p>
          <a:p>
            <a:r>
              <a:rPr lang="nl-BE" dirty="0"/>
              <a:t>Delegate decision making</a:t>
            </a:r>
          </a:p>
          <a:p>
            <a:r>
              <a:rPr lang="nl-BE" dirty="0"/>
              <a:t>Align teams to the conway’s law of organization</a:t>
            </a:r>
          </a:p>
          <a:p>
            <a:r>
              <a:rPr lang="nl-BE" dirty="0"/>
              <a:t>Or use shared governance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48725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Conway’s Law</a:t>
            </a:r>
          </a:p>
        </p:txBody>
      </p:sp>
      <p:pic>
        <p:nvPicPr>
          <p:cNvPr id="10242" name="Picture 2" descr="Afbeeldingsresultaat voor conway law comi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196751"/>
            <a:ext cx="5616624" cy="5278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7829" y="1226800"/>
            <a:ext cx="285401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333333"/>
                </a:solidFill>
                <a:latin typeface="Open Sans"/>
              </a:rPr>
              <a:t>Any organization that designs a system will inevitably produce a design whose structure is a copy of the organization's communication structure.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35226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Dumb-Pipes, smart endpoints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575" y="1292225"/>
            <a:ext cx="7410851" cy="4656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05992"/>
            <a:ext cx="8003680" cy="502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654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Deploy independently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5963" y="1767681"/>
            <a:ext cx="51720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53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712" y="1916831"/>
            <a:ext cx="6867426" cy="4031531"/>
          </a:xfrm>
        </p:spPr>
        <p:txBody>
          <a:bodyPr/>
          <a:lstStyle/>
          <a:p>
            <a:pPr fontAlgn="ctr"/>
            <a:r>
              <a:rPr lang="nl-BE" dirty="0"/>
              <a:t>Principles of Microservices</a:t>
            </a:r>
          </a:p>
          <a:p>
            <a:pPr fontAlgn="ctr"/>
            <a:endParaRPr lang="nl-BE" dirty="0"/>
          </a:p>
          <a:p>
            <a:pPr fontAlgn="ctr"/>
            <a:r>
              <a:rPr lang="nl-BE" dirty="0"/>
              <a:t>Break</a:t>
            </a:r>
          </a:p>
          <a:p>
            <a:pPr fontAlgn="ctr"/>
            <a:endParaRPr lang="nl-BE" dirty="0"/>
          </a:p>
          <a:p>
            <a:pPr fontAlgn="ctr"/>
            <a:r>
              <a:rPr lang="nl-BE" dirty="0"/>
              <a:t>Akka.net @Acerta: Kris Schepers</a:t>
            </a:r>
          </a:p>
          <a:p>
            <a:pPr fontAlgn="ctr"/>
            <a:r>
              <a:rPr lang="nl-BE" dirty="0"/>
              <a:t>Service fabric: Nick Verschueren</a:t>
            </a:r>
          </a:p>
          <a:p>
            <a:pPr fontAlgn="ctr"/>
            <a:endParaRPr lang="nl-BE" dirty="0"/>
          </a:p>
          <a:p>
            <a:pPr fontAlgn="ctr"/>
            <a:r>
              <a:rPr lang="nl-BE" dirty="0"/>
              <a:t>What is next?</a:t>
            </a:r>
          </a:p>
          <a:p>
            <a:pPr fontAlgn="ctr"/>
            <a:endParaRPr lang="nl-BE" dirty="0"/>
          </a:p>
          <a:p>
            <a:r>
              <a:rPr lang="nl-BE" dirty="0"/>
              <a:t> 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31777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Consumer driven contracts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1739106"/>
            <a:ext cx="5905500" cy="3762375"/>
          </a:xfrm>
        </p:spPr>
      </p:pic>
    </p:spTree>
    <p:extLst>
      <p:ext uri="{BB962C8B-B14F-4D97-AF65-F5344CB8AC3E}">
        <p14:creationId xmlns:p14="http://schemas.microsoft.com/office/powerpoint/2010/main" val="2738863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Consumer first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Think like the consumer (not only UI)</a:t>
            </a:r>
          </a:p>
          <a:p>
            <a:r>
              <a:rPr lang="nl-BE" dirty="0"/>
              <a:t>Swagger</a:t>
            </a:r>
          </a:p>
          <a:p>
            <a:r>
              <a:rPr lang="nl-BE" dirty="0"/>
              <a:t>Service discovery tools</a:t>
            </a:r>
          </a:p>
        </p:txBody>
      </p:sp>
    </p:spTree>
    <p:extLst>
      <p:ext uri="{BB962C8B-B14F-4D97-AF65-F5344CB8AC3E}">
        <p14:creationId xmlns:p14="http://schemas.microsoft.com/office/powerpoint/2010/main" val="770514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Isolate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Plan for failure</a:t>
            </a:r>
          </a:p>
          <a:p>
            <a:r>
              <a:rPr lang="nl-BE" dirty="0"/>
              <a:t>Antifragility</a:t>
            </a:r>
          </a:p>
          <a:p>
            <a:r>
              <a:rPr lang="nl-BE" dirty="0"/>
              <a:t>	Timeouts</a:t>
            </a:r>
          </a:p>
          <a:p>
            <a:r>
              <a:rPr lang="nl-BE" dirty="0"/>
              <a:t>	Bulkheads</a:t>
            </a:r>
          </a:p>
          <a:p>
            <a:r>
              <a:rPr lang="nl-BE" dirty="0"/>
              <a:t>	Circuit breakers</a:t>
            </a:r>
          </a:p>
          <a:p>
            <a:r>
              <a:rPr lang="nl-BE" dirty="0"/>
              <a:t>	Fail fast</a:t>
            </a:r>
          </a:p>
        </p:txBody>
      </p:sp>
    </p:spTree>
    <p:extLst>
      <p:ext uri="{BB962C8B-B14F-4D97-AF65-F5344CB8AC3E}">
        <p14:creationId xmlns:p14="http://schemas.microsoft.com/office/powerpoint/2010/main" val="1197249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High observable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Monitoring</a:t>
            </a:r>
          </a:p>
          <a:p>
            <a:r>
              <a:rPr lang="nl-BE" dirty="0"/>
              <a:t>Simulate real-user behavior</a:t>
            </a:r>
          </a:p>
          <a:p>
            <a:r>
              <a:rPr lang="nl-BE" dirty="0"/>
              <a:t>Aggregate logs and statistics</a:t>
            </a:r>
          </a:p>
          <a:p>
            <a:r>
              <a:rPr lang="nl-BE" dirty="0"/>
              <a:t>Use correlation id’s</a:t>
            </a:r>
          </a:p>
        </p:txBody>
      </p:sp>
    </p:spTree>
    <p:extLst>
      <p:ext uri="{BB962C8B-B14F-4D97-AF65-F5344CB8AC3E}">
        <p14:creationId xmlns:p14="http://schemas.microsoft.com/office/powerpoint/2010/main" val="647581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Principles of Microservices applied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96858" y="1219629"/>
            <a:ext cx="4707187" cy="69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Font typeface="Arial" charset="0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68288" indent="-177800" algn="l" rtl="0" eaLnBrk="1" fontAlgn="base" hangingPunct="1">
              <a:lnSpc>
                <a:spcPct val="114000"/>
              </a:lnSpc>
              <a:spcBef>
                <a:spcPts val="200"/>
              </a:spcBef>
              <a:spcAft>
                <a:spcPts val="4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4988" indent="-188913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200"/>
              </a:spcAft>
              <a:buFont typeface="Arial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85850" indent="-228600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4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43038" indent="-173038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600"/>
              </a:spcAft>
              <a:buFont typeface="Arial" charset="0"/>
              <a:buChar char="-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Modelled Around Business Domain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Analyse</a:t>
            </a:r>
            <a:endParaRPr lang="en-US" sz="1400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96857" y="1903962"/>
            <a:ext cx="4707187" cy="69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Font typeface="Arial" charset="0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68288" indent="-177800" algn="l" rtl="0" eaLnBrk="1" fontAlgn="base" hangingPunct="1">
              <a:lnSpc>
                <a:spcPct val="114000"/>
              </a:lnSpc>
              <a:spcBef>
                <a:spcPts val="200"/>
              </a:spcBef>
              <a:spcAft>
                <a:spcPts val="4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4988" indent="-188913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200"/>
              </a:spcAft>
              <a:buFont typeface="Arial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85850" indent="-228600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4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43038" indent="-173038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600"/>
              </a:spcAft>
              <a:buFont typeface="Arial" charset="0"/>
              <a:buChar char="-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Culture of Automation</a:t>
            </a:r>
          </a:p>
          <a:p>
            <a:r>
              <a:rPr lang="en-US" sz="1400" dirty="0"/>
              <a:t>	Tools (</a:t>
            </a:r>
            <a:r>
              <a:rPr lang="en-US" sz="1400" dirty="0" err="1"/>
              <a:t>Bladelogic</a:t>
            </a:r>
            <a:r>
              <a:rPr lang="en-US" sz="1400" dirty="0"/>
              <a:t>, IIS install framework)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96856" y="2588295"/>
            <a:ext cx="4707187" cy="69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Font typeface="Arial" charset="0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68288" indent="-177800" algn="l" rtl="0" eaLnBrk="1" fontAlgn="base" hangingPunct="1">
              <a:lnSpc>
                <a:spcPct val="114000"/>
              </a:lnSpc>
              <a:spcBef>
                <a:spcPts val="200"/>
              </a:spcBef>
              <a:spcAft>
                <a:spcPts val="4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4988" indent="-188913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200"/>
              </a:spcAft>
              <a:buFont typeface="Arial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85850" indent="-228600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4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43038" indent="-173038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600"/>
              </a:spcAft>
              <a:buFont typeface="Arial" charset="0"/>
              <a:buChar char="-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Hide Implementation Details</a:t>
            </a:r>
          </a:p>
          <a:p>
            <a:r>
              <a:rPr lang="en-US" sz="1400" dirty="0"/>
              <a:t>	Use REST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296855" y="3272628"/>
            <a:ext cx="4707187" cy="69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Font typeface="Arial" charset="0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68288" indent="-177800" algn="l" rtl="0" eaLnBrk="1" fontAlgn="base" hangingPunct="1">
              <a:lnSpc>
                <a:spcPct val="114000"/>
              </a:lnSpc>
              <a:spcBef>
                <a:spcPts val="200"/>
              </a:spcBef>
              <a:spcAft>
                <a:spcPts val="4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4988" indent="-188913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200"/>
              </a:spcAft>
              <a:buFont typeface="Arial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85850" indent="-228600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4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43038" indent="-173038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600"/>
              </a:spcAft>
              <a:buFont typeface="Arial" charset="0"/>
              <a:buChar char="-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Decentralise</a:t>
            </a:r>
            <a:r>
              <a:rPr lang="en-US" sz="1400" dirty="0"/>
              <a:t> All the Things</a:t>
            </a:r>
          </a:p>
          <a:p>
            <a:r>
              <a:rPr lang="en-US" sz="1400" dirty="0"/>
              <a:t>	organizational, prefer choreography over orchestration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 bwMode="auto">
          <a:xfrm>
            <a:off x="323005" y="3956961"/>
            <a:ext cx="4707187" cy="69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Font typeface="Arial" charset="0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68288" indent="-177800" algn="l" rtl="0" eaLnBrk="1" fontAlgn="base" hangingPunct="1">
              <a:lnSpc>
                <a:spcPct val="114000"/>
              </a:lnSpc>
              <a:spcBef>
                <a:spcPts val="200"/>
              </a:spcBef>
              <a:spcAft>
                <a:spcPts val="4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4988" indent="-188913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200"/>
              </a:spcAft>
              <a:buFont typeface="Arial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85850" indent="-228600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4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43038" indent="-173038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600"/>
              </a:spcAft>
              <a:buFont typeface="Arial" charset="0"/>
              <a:buChar char="-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Deploy Independently</a:t>
            </a:r>
          </a:p>
          <a:p>
            <a:r>
              <a:rPr lang="en-US" sz="1400" dirty="0"/>
              <a:t>	Semantic versioning + Consumer driven contract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 bwMode="auto">
          <a:xfrm>
            <a:off x="323005" y="4641294"/>
            <a:ext cx="4707187" cy="69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Font typeface="Arial" charset="0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68288" indent="-177800" algn="l" rtl="0" eaLnBrk="1" fontAlgn="base" hangingPunct="1">
              <a:lnSpc>
                <a:spcPct val="114000"/>
              </a:lnSpc>
              <a:spcBef>
                <a:spcPts val="200"/>
              </a:spcBef>
              <a:spcAft>
                <a:spcPts val="4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4988" indent="-188913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200"/>
              </a:spcAft>
              <a:buFont typeface="Arial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85850" indent="-228600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4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43038" indent="-173038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600"/>
              </a:spcAft>
              <a:buFont typeface="Arial" charset="0"/>
              <a:buChar char="-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Consumer First</a:t>
            </a:r>
          </a:p>
          <a:p>
            <a:r>
              <a:rPr lang="en-US" sz="1400" dirty="0"/>
              <a:t>	Swagger / service discovery tools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323005" y="5325625"/>
            <a:ext cx="4707187" cy="69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Font typeface="Arial" charset="0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68288" indent="-177800" algn="l" rtl="0" eaLnBrk="1" fontAlgn="base" hangingPunct="1">
              <a:lnSpc>
                <a:spcPct val="114000"/>
              </a:lnSpc>
              <a:spcBef>
                <a:spcPts val="200"/>
              </a:spcBef>
              <a:spcAft>
                <a:spcPts val="4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4988" indent="-188913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200"/>
              </a:spcAft>
              <a:buFont typeface="Arial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85850" indent="-228600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4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43038" indent="-173038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600"/>
              </a:spcAft>
              <a:buFont typeface="Arial" charset="0"/>
              <a:buChar char="-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Isolate Failure</a:t>
            </a:r>
          </a:p>
          <a:p>
            <a:r>
              <a:rPr lang="en-US" sz="1400" dirty="0"/>
              <a:t>	antifragility (timeouts, bulkheads, circuit breakers)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271477" y="5984219"/>
            <a:ext cx="4707187" cy="69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Font typeface="Arial" charset="0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68288" indent="-177800" algn="l" rtl="0" eaLnBrk="1" fontAlgn="base" hangingPunct="1">
              <a:lnSpc>
                <a:spcPct val="114000"/>
              </a:lnSpc>
              <a:spcBef>
                <a:spcPts val="200"/>
              </a:spcBef>
              <a:spcAft>
                <a:spcPts val="4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4988" indent="-188913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200"/>
              </a:spcAft>
              <a:buFont typeface="Arial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85850" indent="-228600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4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43038" indent="-173038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600"/>
              </a:spcAft>
              <a:buFont typeface="Arial" charset="0"/>
              <a:buChar char="-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Highly Observable</a:t>
            </a:r>
          </a:p>
          <a:p>
            <a:r>
              <a:rPr lang="en-US" sz="1400" dirty="0"/>
              <a:t>	aggregate logs (</a:t>
            </a:r>
            <a:r>
              <a:rPr lang="en-US" sz="1400" dirty="0" err="1"/>
              <a:t>dynatrace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4826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xagon 10"/>
          <p:cNvSpPr/>
          <p:nvPr/>
        </p:nvSpPr>
        <p:spPr>
          <a:xfrm rot="16200000">
            <a:off x="458550" y="1958489"/>
            <a:ext cx="3371523" cy="3353533"/>
          </a:xfrm>
          <a:prstGeom prst="hexagon">
            <a:avLst/>
          </a:prstGeom>
          <a:solidFill>
            <a:srgbClr val="FFFF00"/>
          </a:solidFill>
          <a:ln w="12700">
            <a:solidFill>
              <a:srgbClr val="FFFF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nl-BE" sz="1600" dirty="0"/>
          </a:p>
        </p:txBody>
      </p:sp>
      <p:grpSp>
        <p:nvGrpSpPr>
          <p:cNvPr id="2" name="Group 1"/>
          <p:cNvGrpSpPr/>
          <p:nvPr/>
        </p:nvGrpSpPr>
        <p:grpSpPr>
          <a:xfrm>
            <a:off x="0" y="1238389"/>
            <a:ext cx="4357201" cy="4725179"/>
            <a:chOff x="0" y="1238389"/>
            <a:chExt cx="4357201" cy="4725179"/>
          </a:xfrm>
        </p:grpSpPr>
        <p:sp>
          <p:nvSpPr>
            <p:cNvPr id="26" name="Rectangle 25"/>
            <p:cNvSpPr/>
            <p:nvPr/>
          </p:nvSpPr>
          <p:spPr>
            <a:xfrm>
              <a:off x="298929" y="1244401"/>
              <a:ext cx="4057047" cy="2971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Logging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8929" y="1591931"/>
              <a:ext cx="4057047" cy="2971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Authentication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99311" y="1939461"/>
              <a:ext cx="4057047" cy="29718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Exception handling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98929" y="5652100"/>
              <a:ext cx="4057047" cy="29718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Persistence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298929" y="2286990"/>
              <a:ext cx="4057047" cy="91179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MVC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00154" y="3249130"/>
              <a:ext cx="4057047" cy="31452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 err="1"/>
                <a:t>MediatR</a:t>
              </a:r>
              <a:endParaRPr lang="en-US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0" y="1238389"/>
              <a:ext cx="318624" cy="472517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en-US" dirty="0" err="1"/>
                <a:t>IoC</a:t>
              </a:r>
              <a:endParaRPr lang="en-US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878701" y="3050669"/>
              <a:ext cx="2474937" cy="2818337"/>
              <a:chOff x="396753" y="3071789"/>
              <a:chExt cx="2474937" cy="2818337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396753" y="3071789"/>
                <a:ext cx="2474937" cy="2818337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485327" y="3141289"/>
                <a:ext cx="2333972" cy="288032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nl-BE" sz="1600" dirty="0"/>
                  <a:t>UsersController</a:t>
                </a:r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485522" y="3475313"/>
                <a:ext cx="1152128" cy="2304256"/>
                <a:chOff x="412398" y="2456444"/>
                <a:chExt cx="1152128" cy="2304256"/>
              </a:xfrm>
            </p:grpSpPr>
            <p:sp>
              <p:nvSpPr>
                <p:cNvPr id="5" name="Rectangle 4"/>
                <p:cNvSpPr/>
                <p:nvPr/>
              </p:nvSpPr>
              <p:spPr>
                <a:xfrm>
                  <a:off x="412398" y="2456444"/>
                  <a:ext cx="1152128" cy="2304256"/>
                </a:xfrm>
                <a:prstGeom prst="rect">
                  <a:avLst/>
                </a:prstGeom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/>
                <a:lstStyle/>
                <a:p>
                  <a:pPr algn="ctr">
                    <a:lnSpc>
                      <a:spcPct val="110000"/>
                    </a:lnSpc>
                    <a:spcBef>
                      <a:spcPts val="200"/>
                    </a:spcBef>
                    <a:spcAft>
                      <a:spcPts val="200"/>
                    </a:spcAft>
                  </a:pPr>
                  <a:r>
                    <a:rPr lang="nl-BE" sz="1600" dirty="0"/>
                    <a:t>AddUser</a:t>
                  </a:r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448402" y="2887655"/>
                  <a:ext cx="1080120" cy="29080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lnSpc>
                      <a:spcPct val="110000"/>
                    </a:lnSpc>
                    <a:spcBef>
                      <a:spcPts val="200"/>
                    </a:spcBef>
                    <a:spcAft>
                      <a:spcPts val="200"/>
                    </a:spcAft>
                  </a:pPr>
                  <a:r>
                    <a:rPr lang="nl-BE" sz="1600" dirty="0"/>
                    <a:t>Command</a:t>
                  </a: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448402" y="3261513"/>
                  <a:ext cx="1080120" cy="29080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lnSpc>
                      <a:spcPct val="110000"/>
                    </a:lnSpc>
                    <a:spcBef>
                      <a:spcPts val="200"/>
                    </a:spcBef>
                    <a:spcAft>
                      <a:spcPts val="200"/>
                    </a:spcAft>
                  </a:pPr>
                  <a:r>
                    <a:rPr lang="nl-BE" sz="1600" dirty="0"/>
                    <a:t>Handler</a:t>
                  </a: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448402" y="3635371"/>
                  <a:ext cx="1080120" cy="29080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lnSpc>
                      <a:spcPct val="110000"/>
                    </a:lnSpc>
                    <a:spcBef>
                      <a:spcPts val="200"/>
                    </a:spcBef>
                    <a:spcAft>
                      <a:spcPts val="200"/>
                    </a:spcAft>
                  </a:pPr>
                  <a:r>
                    <a:rPr lang="nl-BE" sz="1600" dirty="0"/>
                    <a:t>Result</a:t>
                  </a: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448402" y="4009228"/>
                  <a:ext cx="1080120" cy="29080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lnSpc>
                      <a:spcPct val="110000"/>
                    </a:lnSpc>
                    <a:spcBef>
                      <a:spcPts val="200"/>
                    </a:spcBef>
                    <a:spcAft>
                      <a:spcPts val="200"/>
                    </a:spcAft>
                  </a:pPr>
                  <a:r>
                    <a:rPr lang="nl-BE" sz="1600" dirty="0"/>
                    <a:t>Mapping</a:t>
                  </a: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1666976" y="3475313"/>
                <a:ext cx="1152128" cy="2304256"/>
                <a:chOff x="1593852" y="2454347"/>
                <a:chExt cx="1152128" cy="2304256"/>
              </a:xfrm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1593852" y="2454347"/>
                  <a:ext cx="1152128" cy="2304256"/>
                </a:xfrm>
                <a:prstGeom prst="rect">
                  <a:avLst/>
                </a:prstGeom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t"/>
                <a:lstStyle/>
                <a:p>
                  <a:pPr algn="ctr">
                    <a:lnSpc>
                      <a:spcPct val="110000"/>
                    </a:lnSpc>
                    <a:spcBef>
                      <a:spcPts val="200"/>
                    </a:spcBef>
                    <a:spcAft>
                      <a:spcPts val="200"/>
                    </a:spcAft>
                  </a:pPr>
                  <a:r>
                    <a:rPr lang="nl-BE" sz="1600" dirty="0"/>
                    <a:t>GetUsers</a:t>
                  </a: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1629856" y="2889326"/>
                  <a:ext cx="1080120" cy="29080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lnSpc>
                      <a:spcPct val="110000"/>
                    </a:lnSpc>
                    <a:spcBef>
                      <a:spcPts val="200"/>
                    </a:spcBef>
                    <a:spcAft>
                      <a:spcPts val="200"/>
                    </a:spcAft>
                  </a:pPr>
                  <a:r>
                    <a:rPr lang="nl-BE" sz="1600" dirty="0"/>
                    <a:t>Query</a:t>
                  </a: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629856" y="3263184"/>
                  <a:ext cx="1080120" cy="29080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lnSpc>
                      <a:spcPct val="110000"/>
                    </a:lnSpc>
                    <a:spcBef>
                      <a:spcPts val="200"/>
                    </a:spcBef>
                    <a:spcAft>
                      <a:spcPts val="200"/>
                    </a:spcAft>
                  </a:pPr>
                  <a:r>
                    <a:rPr lang="nl-BE" sz="1600" dirty="0"/>
                    <a:t>Handler</a:t>
                  </a:r>
                </a:p>
              </p:txBody>
            </p:sp>
            <p:sp>
              <p:nvSpPr>
                <p:cNvPr id="50" name="Rectangle 49"/>
                <p:cNvSpPr/>
                <p:nvPr/>
              </p:nvSpPr>
              <p:spPr>
                <a:xfrm>
                  <a:off x="1629856" y="3637042"/>
                  <a:ext cx="1080120" cy="29080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lnSpc>
                      <a:spcPct val="110000"/>
                    </a:lnSpc>
                    <a:spcBef>
                      <a:spcPts val="200"/>
                    </a:spcBef>
                    <a:spcAft>
                      <a:spcPts val="200"/>
                    </a:spcAft>
                  </a:pPr>
                  <a:r>
                    <a:rPr lang="nl-BE" sz="1600" dirty="0"/>
                    <a:t>Result</a:t>
                  </a:r>
                </a:p>
              </p:txBody>
            </p:sp>
            <p:sp>
              <p:nvSpPr>
                <p:cNvPr id="51" name="Rectangle 50"/>
                <p:cNvSpPr/>
                <p:nvPr/>
              </p:nvSpPr>
              <p:spPr>
                <a:xfrm>
                  <a:off x="1629856" y="4010899"/>
                  <a:ext cx="1080120" cy="290805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1270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lnSpc>
                      <a:spcPct val="110000"/>
                    </a:lnSpc>
                    <a:spcBef>
                      <a:spcPts val="200"/>
                    </a:spcBef>
                    <a:spcAft>
                      <a:spcPts val="200"/>
                    </a:spcAft>
                  </a:pPr>
                  <a:r>
                    <a:rPr lang="nl-BE" sz="1600" dirty="0"/>
                    <a:t>Mapping</a:t>
                  </a:r>
                </a:p>
              </p:txBody>
            </p:sp>
          </p:grpSp>
        </p:grpSp>
        <p:sp>
          <p:nvSpPr>
            <p:cNvPr id="10" name="Rectangle 9"/>
            <p:cNvSpPr/>
            <p:nvPr/>
          </p:nvSpPr>
          <p:spPr>
            <a:xfrm>
              <a:off x="333288" y="2563321"/>
              <a:ext cx="4022883" cy="23311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nl-BE" sz="1600" dirty="0"/>
                <a:t>Validation Filter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33287" y="2796435"/>
              <a:ext cx="4020351" cy="25423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1270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nl-BE" sz="1600" dirty="0"/>
                <a:t>Exception Filters</a:t>
              </a:r>
            </a:p>
          </p:txBody>
        </p:sp>
      </p:grpSp>
      <p:sp>
        <p:nvSpPr>
          <p:cNvPr id="3" name="Right Brace 2"/>
          <p:cNvSpPr/>
          <p:nvPr/>
        </p:nvSpPr>
        <p:spPr>
          <a:xfrm>
            <a:off x="4427984" y="3623305"/>
            <a:ext cx="217863" cy="1749911"/>
          </a:xfrm>
          <a:prstGeom prst="rightBrace">
            <a:avLst/>
          </a:prstGeom>
          <a:noFill/>
          <a:ln w="2222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4860032" y="4313594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Features in plain C#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296863" y="76200"/>
            <a:ext cx="6411912" cy="833438"/>
          </a:xfrm>
        </p:spPr>
        <p:txBody>
          <a:bodyPr/>
          <a:lstStyle/>
          <a:p>
            <a:r>
              <a:rPr lang="nl-BE" dirty="0"/>
              <a:t>Monolithic feature driven architecture</a:t>
            </a:r>
          </a:p>
        </p:txBody>
      </p:sp>
      <p:sp>
        <p:nvSpPr>
          <p:cNvPr id="32" name="Right Brace 31"/>
          <p:cNvSpPr/>
          <p:nvPr/>
        </p:nvSpPr>
        <p:spPr>
          <a:xfrm>
            <a:off x="4427984" y="1412775"/>
            <a:ext cx="227554" cy="1707393"/>
          </a:xfrm>
          <a:prstGeom prst="rightBrace">
            <a:avLst/>
          </a:prstGeom>
          <a:noFill/>
          <a:ln w="2222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xtBox 13"/>
          <p:cNvSpPr txBox="1"/>
          <p:nvPr/>
        </p:nvSpPr>
        <p:spPr>
          <a:xfrm>
            <a:off x="4860032" y="2051975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Infrastructure configures middleware</a:t>
            </a:r>
          </a:p>
        </p:txBody>
      </p:sp>
      <p:sp>
        <p:nvSpPr>
          <p:cNvPr id="33" name="Right Brace 32"/>
          <p:cNvSpPr/>
          <p:nvPr/>
        </p:nvSpPr>
        <p:spPr>
          <a:xfrm>
            <a:off x="4427984" y="5707921"/>
            <a:ext cx="198581" cy="360040"/>
          </a:xfrm>
          <a:prstGeom prst="rightBrace">
            <a:avLst/>
          </a:prstGeom>
          <a:noFill/>
          <a:ln w="2222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4860032" y="5545840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Entities drive db changes </a:t>
            </a:r>
          </a:p>
          <a:p>
            <a:r>
              <a:rPr lang="nl-BE" dirty="0"/>
              <a:t>with data migrations</a:t>
            </a:r>
          </a:p>
        </p:txBody>
      </p:sp>
    </p:spTree>
    <p:extLst>
      <p:ext uri="{BB962C8B-B14F-4D97-AF65-F5344CB8AC3E}">
        <p14:creationId xmlns:p14="http://schemas.microsoft.com/office/powerpoint/2010/main" val="247789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animBg="1"/>
      <p:bldP spid="9" grpId="0"/>
      <p:bldP spid="32" grpId="0" animBg="1"/>
      <p:bldP spid="14" grpId="0"/>
      <p:bldP spid="33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296863" y="76200"/>
            <a:ext cx="6411912" cy="833438"/>
          </a:xfrm>
        </p:spPr>
        <p:txBody>
          <a:bodyPr/>
          <a:lstStyle/>
          <a:p>
            <a:r>
              <a:rPr lang="nl-BE" dirty="0"/>
              <a:t>Microservices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058820" y="1110959"/>
            <a:ext cx="1341413" cy="1348609"/>
            <a:chOff x="2653707" y="1241332"/>
            <a:chExt cx="1341413" cy="1348609"/>
          </a:xfrm>
        </p:grpSpPr>
        <p:sp>
          <p:nvSpPr>
            <p:cNvPr id="7" name="Hexagon 6"/>
            <p:cNvSpPr/>
            <p:nvPr/>
          </p:nvSpPr>
          <p:spPr>
            <a:xfrm rot="5400000">
              <a:off x="2650109" y="1244930"/>
              <a:ext cx="1348609" cy="1341413"/>
            </a:xfrm>
            <a:prstGeom prst="hexagon">
              <a:avLst/>
            </a:prstGeom>
            <a:solidFill>
              <a:srgbClr val="FFFF00"/>
            </a:solidFill>
            <a:ln w="12700">
              <a:solidFill>
                <a:srgbClr val="FFFF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nl-BE" sz="1600" dirty="0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2964426" y="1457261"/>
              <a:ext cx="719975" cy="916750"/>
              <a:chOff x="2892329" y="495460"/>
              <a:chExt cx="1717229" cy="1979514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3010141" y="49797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010141" y="64356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010291" y="78915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010141" y="2344491"/>
                <a:ext cx="1598934" cy="12449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3010141" y="934749"/>
                <a:ext cx="1598934" cy="38197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3010624" y="1337817"/>
                <a:ext cx="1598934" cy="1317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2892329" y="495460"/>
                <a:ext cx="125574" cy="197951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3632749" y="1254676"/>
                <a:ext cx="975405" cy="1180683"/>
                <a:chOff x="396753" y="3071789"/>
                <a:chExt cx="2474937" cy="2818337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396753" y="3071789"/>
                  <a:ext cx="2474937" cy="2818337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485327" y="3141289"/>
                  <a:ext cx="2333972" cy="288032"/>
                </a:xfrm>
                <a:prstGeom prst="rect">
                  <a:avLst/>
                </a:prstGeom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lnSpc>
                      <a:spcPct val="110000"/>
                    </a:lnSpc>
                    <a:spcBef>
                      <a:spcPts val="200"/>
                    </a:spcBef>
                    <a:spcAft>
                      <a:spcPts val="200"/>
                    </a:spcAft>
                  </a:pPr>
                  <a:endParaRPr lang="nl-BE" sz="1600" dirty="0"/>
                </a:p>
              </p:txBody>
            </p:sp>
            <p:grpSp>
              <p:nvGrpSpPr>
                <p:cNvPr id="12" name="Group 11"/>
                <p:cNvGrpSpPr/>
                <p:nvPr/>
              </p:nvGrpSpPr>
              <p:grpSpPr>
                <a:xfrm>
                  <a:off x="485522" y="3475313"/>
                  <a:ext cx="1152128" cy="2304256"/>
                  <a:chOff x="412398" y="2456444"/>
                  <a:chExt cx="1152128" cy="2304256"/>
                </a:xfrm>
              </p:grpSpPr>
              <p:sp>
                <p:nvSpPr>
                  <p:cNvPr id="5" name="Rectangle 4"/>
                  <p:cNvSpPr/>
                  <p:nvPr/>
                </p:nvSpPr>
                <p:spPr>
                  <a:xfrm>
                    <a:off x="412398" y="2456444"/>
                    <a:ext cx="1152128" cy="2304256"/>
                  </a:xfrm>
                  <a:prstGeom prst="rect">
                    <a:avLst/>
                  </a:prstGeom>
                  <a:ln w="12700">
                    <a:solidFill>
                      <a:schemeClr val="accent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t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6" name="Rectangle 5"/>
                  <p:cNvSpPr/>
                  <p:nvPr/>
                </p:nvSpPr>
                <p:spPr>
                  <a:xfrm>
                    <a:off x="448402" y="2887655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44" name="Rectangle 43"/>
                  <p:cNvSpPr/>
                  <p:nvPr/>
                </p:nvSpPr>
                <p:spPr>
                  <a:xfrm>
                    <a:off x="448402" y="3261513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45" name="Rectangle 44"/>
                  <p:cNvSpPr/>
                  <p:nvPr/>
                </p:nvSpPr>
                <p:spPr>
                  <a:xfrm>
                    <a:off x="448402" y="3635371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46" name="Rectangle 45"/>
                  <p:cNvSpPr/>
                  <p:nvPr/>
                </p:nvSpPr>
                <p:spPr>
                  <a:xfrm>
                    <a:off x="448402" y="4009228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1666976" y="3475313"/>
                  <a:ext cx="1152128" cy="2304256"/>
                  <a:chOff x="1593852" y="2454347"/>
                  <a:chExt cx="1152128" cy="2304256"/>
                </a:xfrm>
              </p:grpSpPr>
              <p:sp>
                <p:nvSpPr>
                  <p:cNvPr id="47" name="Rectangle 46"/>
                  <p:cNvSpPr/>
                  <p:nvPr/>
                </p:nvSpPr>
                <p:spPr>
                  <a:xfrm>
                    <a:off x="1593852" y="2454347"/>
                    <a:ext cx="1152128" cy="2304256"/>
                  </a:xfrm>
                  <a:prstGeom prst="rect">
                    <a:avLst/>
                  </a:prstGeom>
                  <a:ln w="12700">
                    <a:solidFill>
                      <a:schemeClr val="accent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t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>
                    <a:off x="1629856" y="2889326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49" name="Rectangle 48"/>
                  <p:cNvSpPr/>
                  <p:nvPr/>
                </p:nvSpPr>
                <p:spPr>
                  <a:xfrm>
                    <a:off x="1629856" y="3263184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50" name="Rectangle 49"/>
                  <p:cNvSpPr/>
                  <p:nvPr/>
                </p:nvSpPr>
                <p:spPr>
                  <a:xfrm>
                    <a:off x="1629856" y="3637042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51" name="Rectangle 50"/>
                  <p:cNvSpPr/>
                  <p:nvPr/>
                </p:nvSpPr>
                <p:spPr>
                  <a:xfrm>
                    <a:off x="1629856" y="4010899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</p:grpSp>
          </p:grpSp>
          <p:sp>
            <p:nvSpPr>
              <p:cNvPr id="10" name="Rectangle 9"/>
              <p:cNvSpPr/>
              <p:nvPr/>
            </p:nvSpPr>
            <p:spPr>
              <a:xfrm>
                <a:off x="3023682" y="1050512"/>
                <a:ext cx="1585470" cy="9765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nl-BE" sz="1600" dirty="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023682" y="1148170"/>
                <a:ext cx="1584472" cy="1065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nl-BE" sz="1600" dirty="0"/>
              </a:p>
            </p:txBody>
          </p:sp>
        </p:grpSp>
      </p:grpSp>
      <p:sp>
        <p:nvSpPr>
          <p:cNvPr id="33" name="Rectangle 32"/>
          <p:cNvSpPr/>
          <p:nvPr/>
        </p:nvSpPr>
        <p:spPr>
          <a:xfrm>
            <a:off x="107505" y="4916411"/>
            <a:ext cx="8764062" cy="2587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7505" y="5218173"/>
            <a:ext cx="8764062" cy="2587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Messaging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7947" y="5519935"/>
            <a:ext cx="8764062" cy="2587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Discovery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07506" y="5821697"/>
            <a:ext cx="8764062" cy="2587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Provisioning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7506" y="6123457"/>
            <a:ext cx="8764062" cy="25878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</a:t>
            </a:r>
          </a:p>
        </p:txBody>
      </p:sp>
      <p:sp>
        <p:nvSpPr>
          <p:cNvPr id="15" name="Can 14"/>
          <p:cNvSpPr/>
          <p:nvPr/>
        </p:nvSpPr>
        <p:spPr>
          <a:xfrm>
            <a:off x="405554" y="1268760"/>
            <a:ext cx="477270" cy="660520"/>
          </a:xfrm>
          <a:prstGeom prst="can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nl-BE" sz="1600" dirty="0"/>
          </a:p>
        </p:txBody>
      </p:sp>
      <p:sp>
        <p:nvSpPr>
          <p:cNvPr id="103" name="Can 102"/>
          <p:cNvSpPr/>
          <p:nvPr/>
        </p:nvSpPr>
        <p:spPr>
          <a:xfrm>
            <a:off x="557954" y="1421160"/>
            <a:ext cx="477270" cy="660520"/>
          </a:xfrm>
          <a:prstGeom prst="can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nl-BE" sz="1600" dirty="0"/>
          </a:p>
        </p:txBody>
      </p:sp>
      <p:sp>
        <p:nvSpPr>
          <p:cNvPr id="104" name="Can 103"/>
          <p:cNvSpPr/>
          <p:nvPr/>
        </p:nvSpPr>
        <p:spPr>
          <a:xfrm>
            <a:off x="710354" y="1573560"/>
            <a:ext cx="477270" cy="660520"/>
          </a:xfrm>
          <a:prstGeom prst="can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nl-BE" sz="1600" dirty="0"/>
          </a:p>
        </p:txBody>
      </p:sp>
      <p:sp>
        <p:nvSpPr>
          <p:cNvPr id="105" name="Can 104"/>
          <p:cNvSpPr/>
          <p:nvPr/>
        </p:nvSpPr>
        <p:spPr>
          <a:xfrm>
            <a:off x="405554" y="2358282"/>
            <a:ext cx="477270" cy="660520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nl-BE" sz="1600" dirty="0"/>
          </a:p>
        </p:txBody>
      </p:sp>
      <p:sp>
        <p:nvSpPr>
          <p:cNvPr id="106" name="Can 105"/>
          <p:cNvSpPr/>
          <p:nvPr/>
        </p:nvSpPr>
        <p:spPr>
          <a:xfrm>
            <a:off x="557954" y="2510682"/>
            <a:ext cx="477270" cy="660520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nl-BE" sz="1600" dirty="0"/>
          </a:p>
        </p:txBody>
      </p:sp>
      <p:sp>
        <p:nvSpPr>
          <p:cNvPr id="107" name="Can 106"/>
          <p:cNvSpPr/>
          <p:nvPr/>
        </p:nvSpPr>
        <p:spPr>
          <a:xfrm>
            <a:off x="710354" y="2663082"/>
            <a:ext cx="477270" cy="660520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nl-BE" sz="1600" dirty="0"/>
          </a:p>
        </p:txBody>
      </p:sp>
      <p:sp>
        <p:nvSpPr>
          <p:cNvPr id="16" name="Rounded Rectangle 15"/>
          <p:cNvSpPr/>
          <p:nvPr/>
        </p:nvSpPr>
        <p:spPr>
          <a:xfrm>
            <a:off x="6951497" y="1124744"/>
            <a:ext cx="1522520" cy="794505"/>
          </a:xfrm>
          <a:prstGeom prst="round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nl-BE" sz="1600" dirty="0"/>
              <a:t>Web</a:t>
            </a:r>
          </a:p>
        </p:txBody>
      </p:sp>
      <p:sp>
        <p:nvSpPr>
          <p:cNvPr id="110" name="Rounded Rectangle 109"/>
          <p:cNvSpPr/>
          <p:nvPr/>
        </p:nvSpPr>
        <p:spPr>
          <a:xfrm>
            <a:off x="7103897" y="1277144"/>
            <a:ext cx="1522520" cy="794505"/>
          </a:xfrm>
          <a:prstGeom prst="round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nl-BE" sz="1600" dirty="0"/>
              <a:t>Web</a:t>
            </a:r>
          </a:p>
        </p:txBody>
      </p:sp>
      <p:sp>
        <p:nvSpPr>
          <p:cNvPr id="111" name="Rounded Rectangle 110"/>
          <p:cNvSpPr/>
          <p:nvPr/>
        </p:nvSpPr>
        <p:spPr>
          <a:xfrm>
            <a:off x="7256297" y="1429544"/>
            <a:ext cx="1522520" cy="794505"/>
          </a:xfrm>
          <a:prstGeom prst="round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nl-BE" sz="1600" dirty="0"/>
              <a:t>Web</a:t>
            </a:r>
          </a:p>
        </p:txBody>
      </p:sp>
      <p:sp>
        <p:nvSpPr>
          <p:cNvPr id="112" name="Rounded Rectangle 111"/>
          <p:cNvSpPr/>
          <p:nvPr/>
        </p:nvSpPr>
        <p:spPr>
          <a:xfrm>
            <a:off x="6951497" y="2293969"/>
            <a:ext cx="1522520" cy="794505"/>
          </a:xfrm>
          <a:prstGeom prst="round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nl-BE" sz="1600" dirty="0"/>
              <a:t>Mobile</a:t>
            </a:r>
          </a:p>
        </p:txBody>
      </p:sp>
      <p:sp>
        <p:nvSpPr>
          <p:cNvPr id="113" name="Rounded Rectangle 112"/>
          <p:cNvSpPr/>
          <p:nvPr/>
        </p:nvSpPr>
        <p:spPr>
          <a:xfrm>
            <a:off x="7103897" y="2446369"/>
            <a:ext cx="1522520" cy="794505"/>
          </a:xfrm>
          <a:prstGeom prst="round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nl-BE" sz="1600" dirty="0"/>
              <a:t>Mobile</a:t>
            </a:r>
          </a:p>
        </p:txBody>
      </p:sp>
      <p:sp>
        <p:nvSpPr>
          <p:cNvPr id="114" name="Rounded Rectangle 113"/>
          <p:cNvSpPr/>
          <p:nvPr/>
        </p:nvSpPr>
        <p:spPr>
          <a:xfrm>
            <a:off x="7256297" y="2598769"/>
            <a:ext cx="1522520" cy="794505"/>
          </a:xfrm>
          <a:prstGeom prst="round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nl-BE" sz="1600" dirty="0"/>
              <a:t>Mobile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6948264" y="3512174"/>
            <a:ext cx="1522520" cy="794505"/>
          </a:xfrm>
          <a:prstGeom prst="round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nl-BE" sz="1600" dirty="0"/>
              <a:t>Api</a:t>
            </a:r>
          </a:p>
        </p:txBody>
      </p:sp>
      <p:sp>
        <p:nvSpPr>
          <p:cNvPr id="116" name="Rounded Rectangle 115"/>
          <p:cNvSpPr/>
          <p:nvPr/>
        </p:nvSpPr>
        <p:spPr>
          <a:xfrm>
            <a:off x="7100664" y="3664574"/>
            <a:ext cx="1522520" cy="794505"/>
          </a:xfrm>
          <a:prstGeom prst="round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nl-BE" sz="1600" dirty="0"/>
              <a:t>Api</a:t>
            </a:r>
          </a:p>
        </p:txBody>
      </p:sp>
      <p:sp>
        <p:nvSpPr>
          <p:cNvPr id="117" name="Rounded Rectangle 116"/>
          <p:cNvSpPr/>
          <p:nvPr/>
        </p:nvSpPr>
        <p:spPr>
          <a:xfrm>
            <a:off x="7253064" y="3816974"/>
            <a:ext cx="1522520" cy="794505"/>
          </a:xfrm>
          <a:prstGeom prst="roundRect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nl-BE" sz="1600" dirty="0"/>
              <a:t>Api</a:t>
            </a:r>
          </a:p>
        </p:txBody>
      </p:sp>
      <p:sp>
        <p:nvSpPr>
          <p:cNvPr id="118" name="Can 117"/>
          <p:cNvSpPr/>
          <p:nvPr/>
        </p:nvSpPr>
        <p:spPr>
          <a:xfrm>
            <a:off x="405554" y="3447805"/>
            <a:ext cx="477270" cy="660520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nl-BE" sz="1600" dirty="0"/>
          </a:p>
        </p:txBody>
      </p:sp>
      <p:sp>
        <p:nvSpPr>
          <p:cNvPr id="119" name="Can 118"/>
          <p:cNvSpPr/>
          <p:nvPr/>
        </p:nvSpPr>
        <p:spPr>
          <a:xfrm>
            <a:off x="557954" y="3600205"/>
            <a:ext cx="477270" cy="660520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nl-BE" sz="1600" dirty="0"/>
          </a:p>
        </p:txBody>
      </p:sp>
      <p:sp>
        <p:nvSpPr>
          <p:cNvPr id="120" name="Can 119"/>
          <p:cNvSpPr/>
          <p:nvPr/>
        </p:nvSpPr>
        <p:spPr>
          <a:xfrm>
            <a:off x="710354" y="3752605"/>
            <a:ext cx="477270" cy="660520"/>
          </a:xfrm>
          <a:prstGeom prst="can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nl-BE" sz="1600" dirty="0"/>
          </a:p>
        </p:txBody>
      </p:sp>
      <p:grpSp>
        <p:nvGrpSpPr>
          <p:cNvPr id="109" name="Group 108"/>
          <p:cNvGrpSpPr/>
          <p:nvPr/>
        </p:nvGrpSpPr>
        <p:grpSpPr>
          <a:xfrm>
            <a:off x="3655594" y="1120763"/>
            <a:ext cx="1341413" cy="1348609"/>
            <a:chOff x="2653707" y="1241332"/>
            <a:chExt cx="1341413" cy="1348609"/>
          </a:xfrm>
        </p:grpSpPr>
        <p:sp>
          <p:nvSpPr>
            <p:cNvPr id="121" name="Hexagon 120"/>
            <p:cNvSpPr/>
            <p:nvPr/>
          </p:nvSpPr>
          <p:spPr>
            <a:xfrm rot="5400000">
              <a:off x="2650109" y="1244930"/>
              <a:ext cx="1348609" cy="1341413"/>
            </a:xfrm>
            <a:prstGeom prst="hexagon">
              <a:avLst/>
            </a:prstGeom>
            <a:solidFill>
              <a:srgbClr val="FFFF00"/>
            </a:solidFill>
            <a:ln w="12700">
              <a:solidFill>
                <a:srgbClr val="FFFF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nl-BE" sz="1600" dirty="0"/>
            </a:p>
          </p:txBody>
        </p:sp>
        <p:grpSp>
          <p:nvGrpSpPr>
            <p:cNvPr id="122" name="Group 121"/>
            <p:cNvGrpSpPr/>
            <p:nvPr/>
          </p:nvGrpSpPr>
          <p:grpSpPr>
            <a:xfrm>
              <a:off x="2964426" y="1457261"/>
              <a:ext cx="719975" cy="916750"/>
              <a:chOff x="2892329" y="495460"/>
              <a:chExt cx="1717229" cy="1979514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3010141" y="49797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3010141" y="64356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3010291" y="78915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3010141" y="2344491"/>
                <a:ext cx="1598934" cy="12449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3010141" y="934749"/>
                <a:ext cx="1598934" cy="38197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3010624" y="1337817"/>
                <a:ext cx="1598934" cy="1317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2892329" y="495460"/>
                <a:ext cx="125574" cy="197951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0" name="Group 129"/>
              <p:cNvGrpSpPr/>
              <p:nvPr/>
            </p:nvGrpSpPr>
            <p:grpSpPr>
              <a:xfrm>
                <a:off x="3632749" y="1254676"/>
                <a:ext cx="975405" cy="1180683"/>
                <a:chOff x="396753" y="3071789"/>
                <a:chExt cx="2474937" cy="2818337"/>
              </a:xfrm>
            </p:grpSpPr>
            <p:sp>
              <p:nvSpPr>
                <p:cNvPr id="133" name="Rectangle 132"/>
                <p:cNvSpPr/>
                <p:nvPr/>
              </p:nvSpPr>
              <p:spPr>
                <a:xfrm>
                  <a:off x="396753" y="3071789"/>
                  <a:ext cx="2474937" cy="2818337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34" name="Rectangle 133"/>
                <p:cNvSpPr/>
                <p:nvPr/>
              </p:nvSpPr>
              <p:spPr>
                <a:xfrm>
                  <a:off x="485327" y="3141289"/>
                  <a:ext cx="2333972" cy="288032"/>
                </a:xfrm>
                <a:prstGeom prst="rect">
                  <a:avLst/>
                </a:prstGeom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lnSpc>
                      <a:spcPct val="110000"/>
                    </a:lnSpc>
                    <a:spcBef>
                      <a:spcPts val="200"/>
                    </a:spcBef>
                    <a:spcAft>
                      <a:spcPts val="200"/>
                    </a:spcAft>
                  </a:pPr>
                  <a:endParaRPr lang="nl-BE" sz="1600" dirty="0"/>
                </a:p>
              </p:txBody>
            </p:sp>
            <p:grpSp>
              <p:nvGrpSpPr>
                <p:cNvPr id="135" name="Group 134"/>
                <p:cNvGrpSpPr/>
                <p:nvPr/>
              </p:nvGrpSpPr>
              <p:grpSpPr>
                <a:xfrm>
                  <a:off x="485522" y="3475313"/>
                  <a:ext cx="1152128" cy="2304256"/>
                  <a:chOff x="412398" y="2456444"/>
                  <a:chExt cx="1152128" cy="2304256"/>
                </a:xfrm>
              </p:grpSpPr>
              <p:sp>
                <p:nvSpPr>
                  <p:cNvPr id="142" name="Rectangle 141"/>
                  <p:cNvSpPr/>
                  <p:nvPr/>
                </p:nvSpPr>
                <p:spPr>
                  <a:xfrm>
                    <a:off x="412398" y="2456444"/>
                    <a:ext cx="1152128" cy="2304256"/>
                  </a:xfrm>
                  <a:prstGeom prst="rect">
                    <a:avLst/>
                  </a:prstGeom>
                  <a:ln w="12700">
                    <a:solidFill>
                      <a:schemeClr val="accent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t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43" name="Rectangle 142"/>
                  <p:cNvSpPr/>
                  <p:nvPr/>
                </p:nvSpPr>
                <p:spPr>
                  <a:xfrm>
                    <a:off x="448402" y="2887655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44" name="Rectangle 143"/>
                  <p:cNvSpPr/>
                  <p:nvPr/>
                </p:nvSpPr>
                <p:spPr>
                  <a:xfrm>
                    <a:off x="448402" y="3261513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45" name="Rectangle 144"/>
                  <p:cNvSpPr/>
                  <p:nvPr/>
                </p:nvSpPr>
                <p:spPr>
                  <a:xfrm>
                    <a:off x="448402" y="3635371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46" name="Rectangle 145"/>
                  <p:cNvSpPr/>
                  <p:nvPr/>
                </p:nvSpPr>
                <p:spPr>
                  <a:xfrm>
                    <a:off x="448402" y="4009228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</p:grpSp>
            <p:grpSp>
              <p:nvGrpSpPr>
                <p:cNvPr id="136" name="Group 135"/>
                <p:cNvGrpSpPr/>
                <p:nvPr/>
              </p:nvGrpSpPr>
              <p:grpSpPr>
                <a:xfrm>
                  <a:off x="1666976" y="3475313"/>
                  <a:ext cx="1152128" cy="2304256"/>
                  <a:chOff x="1593852" y="2454347"/>
                  <a:chExt cx="1152128" cy="2304256"/>
                </a:xfrm>
              </p:grpSpPr>
              <p:sp>
                <p:nvSpPr>
                  <p:cNvPr id="137" name="Rectangle 136"/>
                  <p:cNvSpPr/>
                  <p:nvPr/>
                </p:nvSpPr>
                <p:spPr>
                  <a:xfrm>
                    <a:off x="1593852" y="2454347"/>
                    <a:ext cx="1152128" cy="2304256"/>
                  </a:xfrm>
                  <a:prstGeom prst="rect">
                    <a:avLst/>
                  </a:prstGeom>
                  <a:ln w="12700">
                    <a:solidFill>
                      <a:schemeClr val="accent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t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38" name="Rectangle 137"/>
                  <p:cNvSpPr/>
                  <p:nvPr/>
                </p:nvSpPr>
                <p:spPr>
                  <a:xfrm>
                    <a:off x="1629856" y="2889326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39" name="Rectangle 138"/>
                  <p:cNvSpPr/>
                  <p:nvPr/>
                </p:nvSpPr>
                <p:spPr>
                  <a:xfrm>
                    <a:off x="1629856" y="3263184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40" name="Rectangle 139"/>
                  <p:cNvSpPr/>
                  <p:nvPr/>
                </p:nvSpPr>
                <p:spPr>
                  <a:xfrm>
                    <a:off x="1629856" y="3637042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41" name="Rectangle 140"/>
                  <p:cNvSpPr/>
                  <p:nvPr/>
                </p:nvSpPr>
                <p:spPr>
                  <a:xfrm>
                    <a:off x="1629856" y="4010899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</p:grpSp>
          </p:grpSp>
          <p:sp>
            <p:nvSpPr>
              <p:cNvPr id="131" name="Rectangle 130"/>
              <p:cNvSpPr/>
              <p:nvPr/>
            </p:nvSpPr>
            <p:spPr>
              <a:xfrm>
                <a:off x="3023682" y="1050512"/>
                <a:ext cx="1585470" cy="9765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nl-BE" sz="1600" dirty="0"/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3023682" y="1148170"/>
                <a:ext cx="1584472" cy="1065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nl-BE" sz="1600" dirty="0"/>
              </a:p>
            </p:txBody>
          </p:sp>
        </p:grpSp>
      </p:grpSp>
      <p:grpSp>
        <p:nvGrpSpPr>
          <p:cNvPr id="147" name="Group 146"/>
          <p:cNvGrpSpPr/>
          <p:nvPr/>
        </p:nvGrpSpPr>
        <p:grpSpPr>
          <a:xfrm>
            <a:off x="5132201" y="1133198"/>
            <a:ext cx="1341413" cy="1348609"/>
            <a:chOff x="2653707" y="1241332"/>
            <a:chExt cx="1341413" cy="1348609"/>
          </a:xfrm>
        </p:grpSpPr>
        <p:sp>
          <p:nvSpPr>
            <p:cNvPr id="148" name="Hexagon 147"/>
            <p:cNvSpPr/>
            <p:nvPr/>
          </p:nvSpPr>
          <p:spPr>
            <a:xfrm rot="5400000">
              <a:off x="2650109" y="1244930"/>
              <a:ext cx="1348609" cy="1341413"/>
            </a:xfrm>
            <a:prstGeom prst="hexagon">
              <a:avLst/>
            </a:prstGeom>
            <a:solidFill>
              <a:srgbClr val="FFFF00"/>
            </a:solidFill>
            <a:ln w="12700">
              <a:solidFill>
                <a:srgbClr val="FFFF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nl-BE" sz="1600" dirty="0"/>
            </a:p>
          </p:txBody>
        </p:sp>
        <p:grpSp>
          <p:nvGrpSpPr>
            <p:cNvPr id="149" name="Group 148"/>
            <p:cNvGrpSpPr/>
            <p:nvPr/>
          </p:nvGrpSpPr>
          <p:grpSpPr>
            <a:xfrm>
              <a:off x="2964426" y="1457261"/>
              <a:ext cx="719975" cy="916750"/>
              <a:chOff x="2892329" y="495460"/>
              <a:chExt cx="1717229" cy="1979514"/>
            </a:xfrm>
          </p:grpSpPr>
          <p:sp>
            <p:nvSpPr>
              <p:cNvPr id="150" name="Rectangle 149"/>
              <p:cNvSpPr/>
              <p:nvPr/>
            </p:nvSpPr>
            <p:spPr>
              <a:xfrm>
                <a:off x="3010141" y="49797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Rectangle 150"/>
              <p:cNvSpPr/>
              <p:nvPr/>
            </p:nvSpPr>
            <p:spPr>
              <a:xfrm>
                <a:off x="3010141" y="64356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>
                <a:off x="3010291" y="78915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3010141" y="2344491"/>
                <a:ext cx="1598934" cy="12449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Rectangle 153"/>
              <p:cNvSpPr/>
              <p:nvPr/>
            </p:nvSpPr>
            <p:spPr>
              <a:xfrm>
                <a:off x="3010141" y="934749"/>
                <a:ext cx="1598934" cy="38197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/>
              </a:p>
            </p:txBody>
          </p:sp>
          <p:sp>
            <p:nvSpPr>
              <p:cNvPr id="155" name="Rectangle 154"/>
              <p:cNvSpPr/>
              <p:nvPr/>
            </p:nvSpPr>
            <p:spPr>
              <a:xfrm>
                <a:off x="3010624" y="1337817"/>
                <a:ext cx="1598934" cy="1317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/>
              </a:p>
            </p:txBody>
          </p:sp>
          <p:sp>
            <p:nvSpPr>
              <p:cNvPr id="156" name="Rectangle 155"/>
              <p:cNvSpPr/>
              <p:nvPr/>
            </p:nvSpPr>
            <p:spPr>
              <a:xfrm>
                <a:off x="2892329" y="495460"/>
                <a:ext cx="125574" cy="197951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57" name="Group 156"/>
              <p:cNvGrpSpPr/>
              <p:nvPr/>
            </p:nvGrpSpPr>
            <p:grpSpPr>
              <a:xfrm>
                <a:off x="3632749" y="1254676"/>
                <a:ext cx="975405" cy="1180683"/>
                <a:chOff x="396753" y="3071789"/>
                <a:chExt cx="2474937" cy="2818337"/>
              </a:xfrm>
            </p:grpSpPr>
            <p:sp>
              <p:nvSpPr>
                <p:cNvPr id="160" name="Rectangle 159"/>
                <p:cNvSpPr/>
                <p:nvPr/>
              </p:nvSpPr>
              <p:spPr>
                <a:xfrm>
                  <a:off x="396753" y="3071789"/>
                  <a:ext cx="2474937" cy="2818337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1" name="Rectangle 160"/>
                <p:cNvSpPr/>
                <p:nvPr/>
              </p:nvSpPr>
              <p:spPr>
                <a:xfrm>
                  <a:off x="485327" y="3141289"/>
                  <a:ext cx="2333972" cy="288032"/>
                </a:xfrm>
                <a:prstGeom prst="rect">
                  <a:avLst/>
                </a:prstGeom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lnSpc>
                      <a:spcPct val="110000"/>
                    </a:lnSpc>
                    <a:spcBef>
                      <a:spcPts val="200"/>
                    </a:spcBef>
                    <a:spcAft>
                      <a:spcPts val="200"/>
                    </a:spcAft>
                  </a:pPr>
                  <a:endParaRPr lang="nl-BE" sz="1600" dirty="0"/>
                </a:p>
              </p:txBody>
            </p:sp>
            <p:grpSp>
              <p:nvGrpSpPr>
                <p:cNvPr id="162" name="Group 161"/>
                <p:cNvGrpSpPr/>
                <p:nvPr/>
              </p:nvGrpSpPr>
              <p:grpSpPr>
                <a:xfrm>
                  <a:off x="485522" y="3475313"/>
                  <a:ext cx="1152128" cy="2304256"/>
                  <a:chOff x="412398" y="2456444"/>
                  <a:chExt cx="1152128" cy="2304256"/>
                </a:xfrm>
              </p:grpSpPr>
              <p:sp>
                <p:nvSpPr>
                  <p:cNvPr id="169" name="Rectangle 168"/>
                  <p:cNvSpPr/>
                  <p:nvPr/>
                </p:nvSpPr>
                <p:spPr>
                  <a:xfrm>
                    <a:off x="412398" y="2456444"/>
                    <a:ext cx="1152128" cy="2304256"/>
                  </a:xfrm>
                  <a:prstGeom prst="rect">
                    <a:avLst/>
                  </a:prstGeom>
                  <a:ln w="12700">
                    <a:solidFill>
                      <a:schemeClr val="accent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t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70" name="Rectangle 169"/>
                  <p:cNvSpPr/>
                  <p:nvPr/>
                </p:nvSpPr>
                <p:spPr>
                  <a:xfrm>
                    <a:off x="448402" y="2887655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71" name="Rectangle 170"/>
                  <p:cNvSpPr/>
                  <p:nvPr/>
                </p:nvSpPr>
                <p:spPr>
                  <a:xfrm>
                    <a:off x="448402" y="3261513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72" name="Rectangle 171"/>
                  <p:cNvSpPr/>
                  <p:nvPr/>
                </p:nvSpPr>
                <p:spPr>
                  <a:xfrm>
                    <a:off x="448402" y="3635371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73" name="Rectangle 172"/>
                  <p:cNvSpPr/>
                  <p:nvPr/>
                </p:nvSpPr>
                <p:spPr>
                  <a:xfrm>
                    <a:off x="448402" y="4009228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</p:grpSp>
            <p:grpSp>
              <p:nvGrpSpPr>
                <p:cNvPr id="163" name="Group 162"/>
                <p:cNvGrpSpPr/>
                <p:nvPr/>
              </p:nvGrpSpPr>
              <p:grpSpPr>
                <a:xfrm>
                  <a:off x="1666976" y="3475313"/>
                  <a:ext cx="1152128" cy="2304256"/>
                  <a:chOff x="1593852" y="2454347"/>
                  <a:chExt cx="1152128" cy="2304256"/>
                </a:xfrm>
              </p:grpSpPr>
              <p:sp>
                <p:nvSpPr>
                  <p:cNvPr id="164" name="Rectangle 163"/>
                  <p:cNvSpPr/>
                  <p:nvPr/>
                </p:nvSpPr>
                <p:spPr>
                  <a:xfrm>
                    <a:off x="1593852" y="2454347"/>
                    <a:ext cx="1152128" cy="2304256"/>
                  </a:xfrm>
                  <a:prstGeom prst="rect">
                    <a:avLst/>
                  </a:prstGeom>
                  <a:ln w="12700">
                    <a:solidFill>
                      <a:schemeClr val="accent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t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65" name="Rectangle 164"/>
                  <p:cNvSpPr/>
                  <p:nvPr/>
                </p:nvSpPr>
                <p:spPr>
                  <a:xfrm>
                    <a:off x="1629856" y="2889326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66" name="Rectangle 165"/>
                  <p:cNvSpPr/>
                  <p:nvPr/>
                </p:nvSpPr>
                <p:spPr>
                  <a:xfrm>
                    <a:off x="1629856" y="3263184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67" name="Rectangle 166"/>
                  <p:cNvSpPr/>
                  <p:nvPr/>
                </p:nvSpPr>
                <p:spPr>
                  <a:xfrm>
                    <a:off x="1629856" y="3637042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68" name="Rectangle 167"/>
                  <p:cNvSpPr/>
                  <p:nvPr/>
                </p:nvSpPr>
                <p:spPr>
                  <a:xfrm>
                    <a:off x="1629856" y="4010899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</p:grpSp>
          </p:grpSp>
          <p:sp>
            <p:nvSpPr>
              <p:cNvPr id="158" name="Rectangle 157"/>
              <p:cNvSpPr/>
              <p:nvPr/>
            </p:nvSpPr>
            <p:spPr>
              <a:xfrm>
                <a:off x="3023682" y="1050512"/>
                <a:ext cx="1585470" cy="9765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nl-BE" sz="1600" dirty="0"/>
              </a:p>
            </p:txBody>
          </p:sp>
          <p:sp>
            <p:nvSpPr>
              <p:cNvPr id="159" name="Rectangle 158"/>
              <p:cNvSpPr/>
              <p:nvPr/>
            </p:nvSpPr>
            <p:spPr>
              <a:xfrm>
                <a:off x="3023682" y="1148170"/>
                <a:ext cx="1584472" cy="1065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nl-BE" sz="1600" dirty="0"/>
              </a:p>
            </p:txBody>
          </p:sp>
        </p:grpSp>
      </p:grpSp>
      <p:grpSp>
        <p:nvGrpSpPr>
          <p:cNvPr id="174" name="Group 173"/>
          <p:cNvGrpSpPr/>
          <p:nvPr/>
        </p:nvGrpSpPr>
        <p:grpSpPr>
          <a:xfrm>
            <a:off x="2502956" y="1998139"/>
            <a:ext cx="1341413" cy="1348609"/>
            <a:chOff x="2653707" y="1241332"/>
            <a:chExt cx="1341413" cy="1348609"/>
          </a:xfrm>
        </p:grpSpPr>
        <p:sp>
          <p:nvSpPr>
            <p:cNvPr id="175" name="Hexagon 174"/>
            <p:cNvSpPr/>
            <p:nvPr/>
          </p:nvSpPr>
          <p:spPr>
            <a:xfrm rot="5400000">
              <a:off x="2650109" y="1244930"/>
              <a:ext cx="1348609" cy="1341413"/>
            </a:xfrm>
            <a:prstGeom prst="hexagon">
              <a:avLst/>
            </a:prstGeom>
            <a:solidFill>
              <a:srgbClr val="FFFF00"/>
            </a:solidFill>
            <a:ln w="12700">
              <a:solidFill>
                <a:srgbClr val="FFFF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nl-BE" sz="1600" dirty="0"/>
            </a:p>
          </p:txBody>
        </p:sp>
        <p:grpSp>
          <p:nvGrpSpPr>
            <p:cNvPr id="176" name="Group 175"/>
            <p:cNvGrpSpPr/>
            <p:nvPr/>
          </p:nvGrpSpPr>
          <p:grpSpPr>
            <a:xfrm>
              <a:off x="2964426" y="1457261"/>
              <a:ext cx="719975" cy="916750"/>
              <a:chOff x="2892329" y="495460"/>
              <a:chExt cx="1717229" cy="1979514"/>
            </a:xfrm>
          </p:grpSpPr>
          <p:sp>
            <p:nvSpPr>
              <p:cNvPr id="177" name="Rectangle 176"/>
              <p:cNvSpPr/>
              <p:nvPr/>
            </p:nvSpPr>
            <p:spPr>
              <a:xfrm>
                <a:off x="3010141" y="49797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Rectangle 177"/>
              <p:cNvSpPr/>
              <p:nvPr/>
            </p:nvSpPr>
            <p:spPr>
              <a:xfrm>
                <a:off x="3010141" y="64356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Rectangle 178"/>
              <p:cNvSpPr/>
              <p:nvPr/>
            </p:nvSpPr>
            <p:spPr>
              <a:xfrm>
                <a:off x="3010291" y="78915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Rectangle 179"/>
              <p:cNvSpPr/>
              <p:nvPr/>
            </p:nvSpPr>
            <p:spPr>
              <a:xfrm>
                <a:off x="3010141" y="2344491"/>
                <a:ext cx="1598934" cy="12449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Rectangle 180"/>
              <p:cNvSpPr/>
              <p:nvPr/>
            </p:nvSpPr>
            <p:spPr>
              <a:xfrm>
                <a:off x="3010141" y="934749"/>
                <a:ext cx="1598934" cy="38197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/>
              </a:p>
            </p:txBody>
          </p:sp>
          <p:sp>
            <p:nvSpPr>
              <p:cNvPr id="182" name="Rectangle 181"/>
              <p:cNvSpPr/>
              <p:nvPr/>
            </p:nvSpPr>
            <p:spPr>
              <a:xfrm>
                <a:off x="3010624" y="1337817"/>
                <a:ext cx="1598934" cy="1317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/>
              </a:p>
            </p:txBody>
          </p:sp>
          <p:sp>
            <p:nvSpPr>
              <p:cNvPr id="183" name="Rectangle 182"/>
              <p:cNvSpPr/>
              <p:nvPr/>
            </p:nvSpPr>
            <p:spPr>
              <a:xfrm>
                <a:off x="2892329" y="495460"/>
                <a:ext cx="125574" cy="197951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4" name="Group 183"/>
              <p:cNvGrpSpPr/>
              <p:nvPr/>
            </p:nvGrpSpPr>
            <p:grpSpPr>
              <a:xfrm>
                <a:off x="3632749" y="1254676"/>
                <a:ext cx="975405" cy="1180683"/>
                <a:chOff x="396753" y="3071789"/>
                <a:chExt cx="2474937" cy="2818337"/>
              </a:xfrm>
            </p:grpSpPr>
            <p:sp>
              <p:nvSpPr>
                <p:cNvPr id="187" name="Rectangle 186"/>
                <p:cNvSpPr/>
                <p:nvPr/>
              </p:nvSpPr>
              <p:spPr>
                <a:xfrm>
                  <a:off x="396753" y="3071789"/>
                  <a:ext cx="2474937" cy="2818337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8" name="Rectangle 187"/>
                <p:cNvSpPr/>
                <p:nvPr/>
              </p:nvSpPr>
              <p:spPr>
                <a:xfrm>
                  <a:off x="485327" y="3141289"/>
                  <a:ext cx="2333972" cy="288032"/>
                </a:xfrm>
                <a:prstGeom prst="rect">
                  <a:avLst/>
                </a:prstGeom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lnSpc>
                      <a:spcPct val="110000"/>
                    </a:lnSpc>
                    <a:spcBef>
                      <a:spcPts val="200"/>
                    </a:spcBef>
                    <a:spcAft>
                      <a:spcPts val="200"/>
                    </a:spcAft>
                  </a:pPr>
                  <a:endParaRPr lang="nl-BE" sz="1600" dirty="0"/>
                </a:p>
              </p:txBody>
            </p:sp>
            <p:grpSp>
              <p:nvGrpSpPr>
                <p:cNvPr id="189" name="Group 188"/>
                <p:cNvGrpSpPr/>
                <p:nvPr/>
              </p:nvGrpSpPr>
              <p:grpSpPr>
                <a:xfrm>
                  <a:off x="485522" y="3475313"/>
                  <a:ext cx="1152128" cy="2304256"/>
                  <a:chOff x="412398" y="2456444"/>
                  <a:chExt cx="1152128" cy="2304256"/>
                </a:xfrm>
              </p:grpSpPr>
              <p:sp>
                <p:nvSpPr>
                  <p:cNvPr id="196" name="Rectangle 195"/>
                  <p:cNvSpPr/>
                  <p:nvPr/>
                </p:nvSpPr>
                <p:spPr>
                  <a:xfrm>
                    <a:off x="412398" y="2456444"/>
                    <a:ext cx="1152128" cy="2304256"/>
                  </a:xfrm>
                  <a:prstGeom prst="rect">
                    <a:avLst/>
                  </a:prstGeom>
                  <a:ln w="12700">
                    <a:solidFill>
                      <a:schemeClr val="accent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t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97" name="Rectangle 196"/>
                  <p:cNvSpPr/>
                  <p:nvPr/>
                </p:nvSpPr>
                <p:spPr>
                  <a:xfrm>
                    <a:off x="448402" y="2887655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98" name="Rectangle 197"/>
                  <p:cNvSpPr/>
                  <p:nvPr/>
                </p:nvSpPr>
                <p:spPr>
                  <a:xfrm>
                    <a:off x="448402" y="3261513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99" name="Rectangle 198"/>
                  <p:cNvSpPr/>
                  <p:nvPr/>
                </p:nvSpPr>
                <p:spPr>
                  <a:xfrm>
                    <a:off x="448402" y="3635371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00" name="Rectangle 199"/>
                  <p:cNvSpPr/>
                  <p:nvPr/>
                </p:nvSpPr>
                <p:spPr>
                  <a:xfrm>
                    <a:off x="448402" y="4009228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</p:grpSp>
            <p:grpSp>
              <p:nvGrpSpPr>
                <p:cNvPr id="190" name="Group 189"/>
                <p:cNvGrpSpPr/>
                <p:nvPr/>
              </p:nvGrpSpPr>
              <p:grpSpPr>
                <a:xfrm>
                  <a:off x="1666976" y="3475313"/>
                  <a:ext cx="1152128" cy="2304256"/>
                  <a:chOff x="1593852" y="2454347"/>
                  <a:chExt cx="1152128" cy="2304256"/>
                </a:xfrm>
              </p:grpSpPr>
              <p:sp>
                <p:nvSpPr>
                  <p:cNvPr id="191" name="Rectangle 190"/>
                  <p:cNvSpPr/>
                  <p:nvPr/>
                </p:nvSpPr>
                <p:spPr>
                  <a:xfrm>
                    <a:off x="1593852" y="2454347"/>
                    <a:ext cx="1152128" cy="2304256"/>
                  </a:xfrm>
                  <a:prstGeom prst="rect">
                    <a:avLst/>
                  </a:prstGeom>
                  <a:ln w="12700">
                    <a:solidFill>
                      <a:schemeClr val="accent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t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>
                  <a:xfrm>
                    <a:off x="1629856" y="2889326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93" name="Rectangle 192"/>
                  <p:cNvSpPr/>
                  <p:nvPr/>
                </p:nvSpPr>
                <p:spPr>
                  <a:xfrm>
                    <a:off x="1629856" y="3263184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94" name="Rectangle 193"/>
                  <p:cNvSpPr/>
                  <p:nvPr/>
                </p:nvSpPr>
                <p:spPr>
                  <a:xfrm>
                    <a:off x="1629856" y="3637042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195" name="Rectangle 194"/>
                  <p:cNvSpPr/>
                  <p:nvPr/>
                </p:nvSpPr>
                <p:spPr>
                  <a:xfrm>
                    <a:off x="1629856" y="4010899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</p:grpSp>
          </p:grpSp>
          <p:sp>
            <p:nvSpPr>
              <p:cNvPr id="185" name="Rectangle 184"/>
              <p:cNvSpPr/>
              <p:nvPr/>
            </p:nvSpPr>
            <p:spPr>
              <a:xfrm>
                <a:off x="3023682" y="1050512"/>
                <a:ext cx="1585470" cy="9765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nl-BE" sz="1600" dirty="0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3023682" y="1148170"/>
                <a:ext cx="1584472" cy="1065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nl-BE" sz="1600" dirty="0"/>
              </a:p>
            </p:txBody>
          </p:sp>
        </p:grpSp>
      </p:grpSp>
      <p:grpSp>
        <p:nvGrpSpPr>
          <p:cNvPr id="201" name="Group 200"/>
          <p:cNvGrpSpPr/>
          <p:nvPr/>
        </p:nvGrpSpPr>
        <p:grpSpPr>
          <a:xfrm>
            <a:off x="3882121" y="2208092"/>
            <a:ext cx="1341413" cy="1348609"/>
            <a:chOff x="2653707" y="1241332"/>
            <a:chExt cx="1341413" cy="1348609"/>
          </a:xfrm>
        </p:grpSpPr>
        <p:sp>
          <p:nvSpPr>
            <p:cNvPr id="202" name="Hexagon 201"/>
            <p:cNvSpPr/>
            <p:nvPr/>
          </p:nvSpPr>
          <p:spPr>
            <a:xfrm rot="5400000">
              <a:off x="2650109" y="1244930"/>
              <a:ext cx="1348609" cy="1341413"/>
            </a:xfrm>
            <a:prstGeom prst="hexagon">
              <a:avLst/>
            </a:prstGeom>
            <a:solidFill>
              <a:srgbClr val="FFFF00"/>
            </a:solidFill>
            <a:ln w="12700">
              <a:solidFill>
                <a:srgbClr val="FFFF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nl-BE" sz="1600" dirty="0"/>
            </a:p>
          </p:txBody>
        </p:sp>
        <p:grpSp>
          <p:nvGrpSpPr>
            <p:cNvPr id="203" name="Group 202"/>
            <p:cNvGrpSpPr/>
            <p:nvPr/>
          </p:nvGrpSpPr>
          <p:grpSpPr>
            <a:xfrm>
              <a:off x="2964426" y="1457261"/>
              <a:ext cx="719975" cy="916750"/>
              <a:chOff x="2892329" y="495460"/>
              <a:chExt cx="1717229" cy="1979514"/>
            </a:xfrm>
          </p:grpSpPr>
          <p:sp>
            <p:nvSpPr>
              <p:cNvPr id="204" name="Rectangle 203"/>
              <p:cNvSpPr/>
              <p:nvPr/>
            </p:nvSpPr>
            <p:spPr>
              <a:xfrm>
                <a:off x="3010141" y="49797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3010141" y="64356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3010291" y="78915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3010141" y="2344491"/>
                <a:ext cx="1598934" cy="12449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010141" y="934749"/>
                <a:ext cx="1598934" cy="38197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010624" y="1337817"/>
                <a:ext cx="1598934" cy="1317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2892329" y="495460"/>
                <a:ext cx="125574" cy="197951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1" name="Group 210"/>
              <p:cNvGrpSpPr/>
              <p:nvPr/>
            </p:nvGrpSpPr>
            <p:grpSpPr>
              <a:xfrm>
                <a:off x="3632749" y="1254676"/>
                <a:ext cx="975405" cy="1180683"/>
                <a:chOff x="396753" y="3071789"/>
                <a:chExt cx="2474937" cy="2818337"/>
              </a:xfrm>
            </p:grpSpPr>
            <p:sp>
              <p:nvSpPr>
                <p:cNvPr id="214" name="Rectangle 213"/>
                <p:cNvSpPr/>
                <p:nvPr/>
              </p:nvSpPr>
              <p:spPr>
                <a:xfrm>
                  <a:off x="396753" y="3071789"/>
                  <a:ext cx="2474937" cy="2818337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5" name="Rectangle 214"/>
                <p:cNvSpPr/>
                <p:nvPr/>
              </p:nvSpPr>
              <p:spPr>
                <a:xfrm>
                  <a:off x="485327" y="3141289"/>
                  <a:ext cx="2333972" cy="288032"/>
                </a:xfrm>
                <a:prstGeom prst="rect">
                  <a:avLst/>
                </a:prstGeom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lnSpc>
                      <a:spcPct val="110000"/>
                    </a:lnSpc>
                    <a:spcBef>
                      <a:spcPts val="200"/>
                    </a:spcBef>
                    <a:spcAft>
                      <a:spcPts val="200"/>
                    </a:spcAft>
                  </a:pPr>
                  <a:endParaRPr lang="nl-BE" sz="1600" dirty="0"/>
                </a:p>
              </p:txBody>
            </p:sp>
            <p:grpSp>
              <p:nvGrpSpPr>
                <p:cNvPr id="216" name="Group 215"/>
                <p:cNvGrpSpPr/>
                <p:nvPr/>
              </p:nvGrpSpPr>
              <p:grpSpPr>
                <a:xfrm>
                  <a:off x="485522" y="3475313"/>
                  <a:ext cx="1152128" cy="2304256"/>
                  <a:chOff x="412398" y="2456444"/>
                  <a:chExt cx="1152128" cy="2304256"/>
                </a:xfrm>
              </p:grpSpPr>
              <p:sp>
                <p:nvSpPr>
                  <p:cNvPr id="223" name="Rectangle 222"/>
                  <p:cNvSpPr/>
                  <p:nvPr/>
                </p:nvSpPr>
                <p:spPr>
                  <a:xfrm>
                    <a:off x="412398" y="2456444"/>
                    <a:ext cx="1152128" cy="2304256"/>
                  </a:xfrm>
                  <a:prstGeom prst="rect">
                    <a:avLst/>
                  </a:prstGeom>
                  <a:ln w="12700">
                    <a:solidFill>
                      <a:schemeClr val="accent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t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24" name="Rectangle 223"/>
                  <p:cNvSpPr/>
                  <p:nvPr/>
                </p:nvSpPr>
                <p:spPr>
                  <a:xfrm>
                    <a:off x="448402" y="2887655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>
                  <a:xfrm>
                    <a:off x="448402" y="3261513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>
                  <a:xfrm>
                    <a:off x="448402" y="3635371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>
                  <a:xfrm>
                    <a:off x="448402" y="4009228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</p:grpSp>
            <p:grpSp>
              <p:nvGrpSpPr>
                <p:cNvPr id="217" name="Group 216"/>
                <p:cNvGrpSpPr/>
                <p:nvPr/>
              </p:nvGrpSpPr>
              <p:grpSpPr>
                <a:xfrm>
                  <a:off x="1666976" y="3475313"/>
                  <a:ext cx="1152128" cy="2304256"/>
                  <a:chOff x="1593852" y="2454347"/>
                  <a:chExt cx="1152128" cy="2304256"/>
                </a:xfrm>
              </p:grpSpPr>
              <p:sp>
                <p:nvSpPr>
                  <p:cNvPr id="218" name="Rectangle 217"/>
                  <p:cNvSpPr/>
                  <p:nvPr/>
                </p:nvSpPr>
                <p:spPr>
                  <a:xfrm>
                    <a:off x="1593852" y="2454347"/>
                    <a:ext cx="1152128" cy="2304256"/>
                  </a:xfrm>
                  <a:prstGeom prst="rect">
                    <a:avLst/>
                  </a:prstGeom>
                  <a:ln w="12700">
                    <a:solidFill>
                      <a:schemeClr val="accent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t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19" name="Rectangle 218"/>
                  <p:cNvSpPr/>
                  <p:nvPr/>
                </p:nvSpPr>
                <p:spPr>
                  <a:xfrm>
                    <a:off x="1629856" y="2889326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20" name="Rectangle 219"/>
                  <p:cNvSpPr/>
                  <p:nvPr/>
                </p:nvSpPr>
                <p:spPr>
                  <a:xfrm>
                    <a:off x="1629856" y="3263184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21" name="Rectangle 220"/>
                  <p:cNvSpPr/>
                  <p:nvPr/>
                </p:nvSpPr>
                <p:spPr>
                  <a:xfrm>
                    <a:off x="1629856" y="3637042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22" name="Rectangle 221"/>
                  <p:cNvSpPr/>
                  <p:nvPr/>
                </p:nvSpPr>
                <p:spPr>
                  <a:xfrm>
                    <a:off x="1629856" y="4010899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</p:grpSp>
          </p:grpSp>
          <p:sp>
            <p:nvSpPr>
              <p:cNvPr id="212" name="Rectangle 211"/>
              <p:cNvSpPr/>
              <p:nvPr/>
            </p:nvSpPr>
            <p:spPr>
              <a:xfrm>
                <a:off x="3023682" y="1050512"/>
                <a:ext cx="1585470" cy="9765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nl-BE" sz="1600" dirty="0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3023682" y="1148170"/>
                <a:ext cx="1584472" cy="1065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nl-BE" sz="1600" dirty="0"/>
              </a:p>
            </p:txBody>
          </p:sp>
        </p:grpSp>
      </p:grpSp>
      <p:grpSp>
        <p:nvGrpSpPr>
          <p:cNvPr id="228" name="Group 227"/>
          <p:cNvGrpSpPr/>
          <p:nvPr/>
        </p:nvGrpSpPr>
        <p:grpSpPr>
          <a:xfrm>
            <a:off x="5260636" y="2284248"/>
            <a:ext cx="1341413" cy="1348609"/>
            <a:chOff x="2653707" y="1241332"/>
            <a:chExt cx="1341413" cy="1348609"/>
          </a:xfrm>
        </p:grpSpPr>
        <p:sp>
          <p:nvSpPr>
            <p:cNvPr id="229" name="Hexagon 228"/>
            <p:cNvSpPr/>
            <p:nvPr/>
          </p:nvSpPr>
          <p:spPr>
            <a:xfrm rot="5400000">
              <a:off x="2650109" y="1244930"/>
              <a:ext cx="1348609" cy="1341413"/>
            </a:xfrm>
            <a:prstGeom prst="hexagon">
              <a:avLst/>
            </a:prstGeom>
            <a:solidFill>
              <a:srgbClr val="FFFF00"/>
            </a:solidFill>
            <a:ln w="12700">
              <a:solidFill>
                <a:srgbClr val="FFFF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nl-BE" sz="1600" dirty="0"/>
            </a:p>
          </p:txBody>
        </p:sp>
        <p:grpSp>
          <p:nvGrpSpPr>
            <p:cNvPr id="230" name="Group 229"/>
            <p:cNvGrpSpPr/>
            <p:nvPr/>
          </p:nvGrpSpPr>
          <p:grpSpPr>
            <a:xfrm>
              <a:off x="2964426" y="1457261"/>
              <a:ext cx="719975" cy="916750"/>
              <a:chOff x="2892329" y="495460"/>
              <a:chExt cx="1717229" cy="1979514"/>
            </a:xfrm>
          </p:grpSpPr>
          <p:sp>
            <p:nvSpPr>
              <p:cNvPr id="231" name="Rectangle 230"/>
              <p:cNvSpPr/>
              <p:nvPr/>
            </p:nvSpPr>
            <p:spPr>
              <a:xfrm>
                <a:off x="3010141" y="49797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3010141" y="64356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3010291" y="78915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3010141" y="2344491"/>
                <a:ext cx="1598934" cy="12449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3010141" y="934749"/>
                <a:ext cx="1598934" cy="38197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/>
              </a:p>
            </p:txBody>
          </p:sp>
          <p:sp>
            <p:nvSpPr>
              <p:cNvPr id="236" name="Rectangle 235"/>
              <p:cNvSpPr/>
              <p:nvPr/>
            </p:nvSpPr>
            <p:spPr>
              <a:xfrm>
                <a:off x="3010624" y="1337817"/>
                <a:ext cx="1598934" cy="1317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/>
              </a:p>
            </p:txBody>
          </p:sp>
          <p:sp>
            <p:nvSpPr>
              <p:cNvPr id="237" name="Rectangle 236"/>
              <p:cNvSpPr/>
              <p:nvPr/>
            </p:nvSpPr>
            <p:spPr>
              <a:xfrm>
                <a:off x="2892329" y="495460"/>
                <a:ext cx="125574" cy="197951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38" name="Group 237"/>
              <p:cNvGrpSpPr/>
              <p:nvPr/>
            </p:nvGrpSpPr>
            <p:grpSpPr>
              <a:xfrm>
                <a:off x="3632749" y="1254676"/>
                <a:ext cx="975405" cy="1180683"/>
                <a:chOff x="396753" y="3071789"/>
                <a:chExt cx="2474937" cy="2818337"/>
              </a:xfrm>
            </p:grpSpPr>
            <p:sp>
              <p:nvSpPr>
                <p:cNvPr id="241" name="Rectangle 240"/>
                <p:cNvSpPr/>
                <p:nvPr/>
              </p:nvSpPr>
              <p:spPr>
                <a:xfrm>
                  <a:off x="396753" y="3071789"/>
                  <a:ext cx="2474937" cy="2818337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2" name="Rectangle 241"/>
                <p:cNvSpPr/>
                <p:nvPr/>
              </p:nvSpPr>
              <p:spPr>
                <a:xfrm>
                  <a:off x="485327" y="3141289"/>
                  <a:ext cx="2333972" cy="288032"/>
                </a:xfrm>
                <a:prstGeom prst="rect">
                  <a:avLst/>
                </a:prstGeom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lnSpc>
                      <a:spcPct val="110000"/>
                    </a:lnSpc>
                    <a:spcBef>
                      <a:spcPts val="200"/>
                    </a:spcBef>
                    <a:spcAft>
                      <a:spcPts val="200"/>
                    </a:spcAft>
                  </a:pPr>
                  <a:endParaRPr lang="nl-BE" sz="1600" dirty="0"/>
                </a:p>
              </p:txBody>
            </p:sp>
            <p:grpSp>
              <p:nvGrpSpPr>
                <p:cNvPr id="243" name="Group 242"/>
                <p:cNvGrpSpPr/>
                <p:nvPr/>
              </p:nvGrpSpPr>
              <p:grpSpPr>
                <a:xfrm>
                  <a:off x="485522" y="3475313"/>
                  <a:ext cx="1152128" cy="2304256"/>
                  <a:chOff x="412398" y="2456444"/>
                  <a:chExt cx="1152128" cy="2304256"/>
                </a:xfrm>
              </p:grpSpPr>
              <p:sp>
                <p:nvSpPr>
                  <p:cNvPr id="250" name="Rectangle 249"/>
                  <p:cNvSpPr/>
                  <p:nvPr/>
                </p:nvSpPr>
                <p:spPr>
                  <a:xfrm>
                    <a:off x="412398" y="2456444"/>
                    <a:ext cx="1152128" cy="2304256"/>
                  </a:xfrm>
                  <a:prstGeom prst="rect">
                    <a:avLst/>
                  </a:prstGeom>
                  <a:ln w="12700">
                    <a:solidFill>
                      <a:schemeClr val="accent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t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51" name="Rectangle 250"/>
                  <p:cNvSpPr/>
                  <p:nvPr/>
                </p:nvSpPr>
                <p:spPr>
                  <a:xfrm>
                    <a:off x="448402" y="2887655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52" name="Rectangle 251"/>
                  <p:cNvSpPr/>
                  <p:nvPr/>
                </p:nvSpPr>
                <p:spPr>
                  <a:xfrm>
                    <a:off x="448402" y="3261513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>
                  <a:xfrm>
                    <a:off x="448402" y="3635371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54" name="Rectangle 253"/>
                  <p:cNvSpPr/>
                  <p:nvPr/>
                </p:nvSpPr>
                <p:spPr>
                  <a:xfrm>
                    <a:off x="448402" y="4009228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</p:grpSp>
            <p:grpSp>
              <p:nvGrpSpPr>
                <p:cNvPr id="244" name="Group 243"/>
                <p:cNvGrpSpPr/>
                <p:nvPr/>
              </p:nvGrpSpPr>
              <p:grpSpPr>
                <a:xfrm>
                  <a:off x="1666976" y="3475313"/>
                  <a:ext cx="1152128" cy="2304256"/>
                  <a:chOff x="1593852" y="2454347"/>
                  <a:chExt cx="1152128" cy="2304256"/>
                </a:xfrm>
              </p:grpSpPr>
              <p:sp>
                <p:nvSpPr>
                  <p:cNvPr id="245" name="Rectangle 244"/>
                  <p:cNvSpPr/>
                  <p:nvPr/>
                </p:nvSpPr>
                <p:spPr>
                  <a:xfrm>
                    <a:off x="1593852" y="2454347"/>
                    <a:ext cx="1152128" cy="2304256"/>
                  </a:xfrm>
                  <a:prstGeom prst="rect">
                    <a:avLst/>
                  </a:prstGeom>
                  <a:ln w="12700">
                    <a:solidFill>
                      <a:schemeClr val="accent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t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46" name="Rectangle 245"/>
                  <p:cNvSpPr/>
                  <p:nvPr/>
                </p:nvSpPr>
                <p:spPr>
                  <a:xfrm>
                    <a:off x="1629856" y="2889326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47" name="Rectangle 246"/>
                  <p:cNvSpPr/>
                  <p:nvPr/>
                </p:nvSpPr>
                <p:spPr>
                  <a:xfrm>
                    <a:off x="1629856" y="3263184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48" name="Rectangle 247"/>
                  <p:cNvSpPr/>
                  <p:nvPr/>
                </p:nvSpPr>
                <p:spPr>
                  <a:xfrm>
                    <a:off x="1629856" y="3637042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49" name="Rectangle 248"/>
                  <p:cNvSpPr/>
                  <p:nvPr/>
                </p:nvSpPr>
                <p:spPr>
                  <a:xfrm>
                    <a:off x="1629856" y="4010899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</p:grpSp>
          </p:grpSp>
          <p:sp>
            <p:nvSpPr>
              <p:cNvPr id="239" name="Rectangle 238"/>
              <p:cNvSpPr/>
              <p:nvPr/>
            </p:nvSpPr>
            <p:spPr>
              <a:xfrm>
                <a:off x="3023682" y="1050512"/>
                <a:ext cx="1585470" cy="9765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nl-BE" sz="1600" dirty="0"/>
              </a:p>
            </p:txBody>
          </p:sp>
          <p:sp>
            <p:nvSpPr>
              <p:cNvPr id="240" name="Rectangle 239"/>
              <p:cNvSpPr/>
              <p:nvPr/>
            </p:nvSpPr>
            <p:spPr>
              <a:xfrm>
                <a:off x="3023682" y="1148170"/>
                <a:ext cx="1584472" cy="1065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nl-BE" sz="1600" dirty="0"/>
              </a:p>
            </p:txBody>
          </p:sp>
        </p:grpSp>
      </p:grpSp>
      <p:grpSp>
        <p:nvGrpSpPr>
          <p:cNvPr id="255" name="Group 254"/>
          <p:cNvGrpSpPr/>
          <p:nvPr/>
        </p:nvGrpSpPr>
        <p:grpSpPr>
          <a:xfrm>
            <a:off x="1838462" y="3031367"/>
            <a:ext cx="1341413" cy="1348609"/>
            <a:chOff x="2653707" y="1241332"/>
            <a:chExt cx="1341413" cy="1348609"/>
          </a:xfrm>
        </p:grpSpPr>
        <p:sp>
          <p:nvSpPr>
            <p:cNvPr id="256" name="Hexagon 255"/>
            <p:cNvSpPr/>
            <p:nvPr/>
          </p:nvSpPr>
          <p:spPr>
            <a:xfrm rot="5400000">
              <a:off x="2650109" y="1244930"/>
              <a:ext cx="1348609" cy="1341413"/>
            </a:xfrm>
            <a:prstGeom prst="hexagon">
              <a:avLst/>
            </a:prstGeom>
            <a:solidFill>
              <a:srgbClr val="FFFF00"/>
            </a:solidFill>
            <a:ln w="12700">
              <a:solidFill>
                <a:srgbClr val="FFFF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nl-BE" sz="1600" dirty="0"/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2964426" y="1457261"/>
              <a:ext cx="719975" cy="916750"/>
              <a:chOff x="2892329" y="495460"/>
              <a:chExt cx="1717229" cy="1979514"/>
            </a:xfrm>
          </p:grpSpPr>
          <p:sp>
            <p:nvSpPr>
              <p:cNvPr id="258" name="Rectangle 257"/>
              <p:cNvSpPr/>
              <p:nvPr/>
            </p:nvSpPr>
            <p:spPr>
              <a:xfrm>
                <a:off x="3010141" y="49797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3010141" y="64356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3010291" y="78915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3010141" y="2344491"/>
                <a:ext cx="1598934" cy="12449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" name="Rectangle 261"/>
              <p:cNvSpPr/>
              <p:nvPr/>
            </p:nvSpPr>
            <p:spPr>
              <a:xfrm>
                <a:off x="3010141" y="934749"/>
                <a:ext cx="1598934" cy="38197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3010624" y="1337817"/>
                <a:ext cx="1598934" cy="1317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2892329" y="495460"/>
                <a:ext cx="125574" cy="197951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65" name="Group 264"/>
              <p:cNvGrpSpPr/>
              <p:nvPr/>
            </p:nvGrpSpPr>
            <p:grpSpPr>
              <a:xfrm>
                <a:off x="3632749" y="1254676"/>
                <a:ext cx="975405" cy="1180683"/>
                <a:chOff x="396753" y="3071789"/>
                <a:chExt cx="2474937" cy="2818337"/>
              </a:xfrm>
            </p:grpSpPr>
            <p:sp>
              <p:nvSpPr>
                <p:cNvPr id="268" name="Rectangle 267"/>
                <p:cNvSpPr/>
                <p:nvPr/>
              </p:nvSpPr>
              <p:spPr>
                <a:xfrm>
                  <a:off x="396753" y="3071789"/>
                  <a:ext cx="2474937" cy="2818337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9" name="Rectangle 268"/>
                <p:cNvSpPr/>
                <p:nvPr/>
              </p:nvSpPr>
              <p:spPr>
                <a:xfrm>
                  <a:off x="485327" y="3141289"/>
                  <a:ext cx="2333972" cy="288032"/>
                </a:xfrm>
                <a:prstGeom prst="rect">
                  <a:avLst/>
                </a:prstGeom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lnSpc>
                      <a:spcPct val="110000"/>
                    </a:lnSpc>
                    <a:spcBef>
                      <a:spcPts val="200"/>
                    </a:spcBef>
                    <a:spcAft>
                      <a:spcPts val="200"/>
                    </a:spcAft>
                  </a:pPr>
                  <a:endParaRPr lang="nl-BE" sz="1600" dirty="0"/>
                </a:p>
              </p:txBody>
            </p:sp>
            <p:grpSp>
              <p:nvGrpSpPr>
                <p:cNvPr id="270" name="Group 269"/>
                <p:cNvGrpSpPr/>
                <p:nvPr/>
              </p:nvGrpSpPr>
              <p:grpSpPr>
                <a:xfrm>
                  <a:off x="485522" y="3475313"/>
                  <a:ext cx="1152128" cy="2304256"/>
                  <a:chOff x="412398" y="2456444"/>
                  <a:chExt cx="1152128" cy="2304256"/>
                </a:xfrm>
              </p:grpSpPr>
              <p:sp>
                <p:nvSpPr>
                  <p:cNvPr id="277" name="Rectangle 276"/>
                  <p:cNvSpPr/>
                  <p:nvPr/>
                </p:nvSpPr>
                <p:spPr>
                  <a:xfrm>
                    <a:off x="412398" y="2456444"/>
                    <a:ext cx="1152128" cy="2304256"/>
                  </a:xfrm>
                  <a:prstGeom prst="rect">
                    <a:avLst/>
                  </a:prstGeom>
                  <a:ln w="12700">
                    <a:solidFill>
                      <a:schemeClr val="accent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t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78" name="Rectangle 277"/>
                  <p:cNvSpPr/>
                  <p:nvPr/>
                </p:nvSpPr>
                <p:spPr>
                  <a:xfrm>
                    <a:off x="448402" y="2887655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79" name="Rectangle 278"/>
                  <p:cNvSpPr/>
                  <p:nvPr/>
                </p:nvSpPr>
                <p:spPr>
                  <a:xfrm>
                    <a:off x="448402" y="3261513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80" name="Rectangle 279"/>
                  <p:cNvSpPr/>
                  <p:nvPr/>
                </p:nvSpPr>
                <p:spPr>
                  <a:xfrm>
                    <a:off x="448402" y="3635371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81" name="Rectangle 280"/>
                  <p:cNvSpPr/>
                  <p:nvPr/>
                </p:nvSpPr>
                <p:spPr>
                  <a:xfrm>
                    <a:off x="448402" y="4009228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</p:grpSp>
            <p:grpSp>
              <p:nvGrpSpPr>
                <p:cNvPr id="271" name="Group 270"/>
                <p:cNvGrpSpPr/>
                <p:nvPr/>
              </p:nvGrpSpPr>
              <p:grpSpPr>
                <a:xfrm>
                  <a:off x="1666976" y="3475313"/>
                  <a:ext cx="1152128" cy="2304256"/>
                  <a:chOff x="1593852" y="2454347"/>
                  <a:chExt cx="1152128" cy="2304256"/>
                </a:xfrm>
              </p:grpSpPr>
              <p:sp>
                <p:nvSpPr>
                  <p:cNvPr id="272" name="Rectangle 271"/>
                  <p:cNvSpPr/>
                  <p:nvPr/>
                </p:nvSpPr>
                <p:spPr>
                  <a:xfrm>
                    <a:off x="1593852" y="2454347"/>
                    <a:ext cx="1152128" cy="2304256"/>
                  </a:xfrm>
                  <a:prstGeom prst="rect">
                    <a:avLst/>
                  </a:prstGeom>
                  <a:ln w="12700">
                    <a:solidFill>
                      <a:schemeClr val="accent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t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73" name="Rectangle 272"/>
                  <p:cNvSpPr/>
                  <p:nvPr/>
                </p:nvSpPr>
                <p:spPr>
                  <a:xfrm>
                    <a:off x="1629856" y="2889326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74" name="Rectangle 273"/>
                  <p:cNvSpPr/>
                  <p:nvPr/>
                </p:nvSpPr>
                <p:spPr>
                  <a:xfrm>
                    <a:off x="1629856" y="3263184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75" name="Rectangle 274"/>
                  <p:cNvSpPr/>
                  <p:nvPr/>
                </p:nvSpPr>
                <p:spPr>
                  <a:xfrm>
                    <a:off x="1629856" y="3637042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276" name="Rectangle 275"/>
                  <p:cNvSpPr/>
                  <p:nvPr/>
                </p:nvSpPr>
                <p:spPr>
                  <a:xfrm>
                    <a:off x="1629856" y="4010899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</p:grpSp>
          </p:grpSp>
          <p:sp>
            <p:nvSpPr>
              <p:cNvPr id="266" name="Rectangle 265"/>
              <p:cNvSpPr/>
              <p:nvPr/>
            </p:nvSpPr>
            <p:spPr>
              <a:xfrm>
                <a:off x="3023682" y="1050512"/>
                <a:ext cx="1585470" cy="9765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nl-BE" sz="1600" dirty="0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3023682" y="1148170"/>
                <a:ext cx="1584472" cy="1065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nl-BE" sz="1600" dirty="0"/>
              </a:p>
            </p:txBody>
          </p:sp>
        </p:grpSp>
      </p:grpSp>
      <p:grpSp>
        <p:nvGrpSpPr>
          <p:cNvPr id="282" name="Group 281"/>
          <p:cNvGrpSpPr/>
          <p:nvPr/>
        </p:nvGrpSpPr>
        <p:grpSpPr>
          <a:xfrm>
            <a:off x="3335100" y="3024123"/>
            <a:ext cx="1341413" cy="1348609"/>
            <a:chOff x="2653707" y="1241332"/>
            <a:chExt cx="1341413" cy="1348609"/>
          </a:xfrm>
        </p:grpSpPr>
        <p:sp>
          <p:nvSpPr>
            <p:cNvPr id="283" name="Hexagon 282"/>
            <p:cNvSpPr/>
            <p:nvPr/>
          </p:nvSpPr>
          <p:spPr>
            <a:xfrm rot="5400000">
              <a:off x="2650109" y="1244930"/>
              <a:ext cx="1348609" cy="1341413"/>
            </a:xfrm>
            <a:prstGeom prst="hexagon">
              <a:avLst/>
            </a:prstGeom>
            <a:solidFill>
              <a:srgbClr val="FFFF00"/>
            </a:solidFill>
            <a:ln w="12700">
              <a:solidFill>
                <a:srgbClr val="FFFF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nl-BE" sz="1600" dirty="0"/>
            </a:p>
          </p:txBody>
        </p:sp>
        <p:grpSp>
          <p:nvGrpSpPr>
            <p:cNvPr id="284" name="Group 283"/>
            <p:cNvGrpSpPr/>
            <p:nvPr/>
          </p:nvGrpSpPr>
          <p:grpSpPr>
            <a:xfrm>
              <a:off x="2964426" y="1457261"/>
              <a:ext cx="719975" cy="916750"/>
              <a:chOff x="2892329" y="495460"/>
              <a:chExt cx="1717229" cy="1979514"/>
            </a:xfrm>
          </p:grpSpPr>
          <p:sp>
            <p:nvSpPr>
              <p:cNvPr id="285" name="Rectangle 284"/>
              <p:cNvSpPr/>
              <p:nvPr/>
            </p:nvSpPr>
            <p:spPr>
              <a:xfrm>
                <a:off x="3010141" y="49797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3010141" y="64356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7" name="Rectangle 286"/>
              <p:cNvSpPr/>
              <p:nvPr/>
            </p:nvSpPr>
            <p:spPr>
              <a:xfrm>
                <a:off x="3010291" y="78915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8" name="Rectangle 287"/>
              <p:cNvSpPr/>
              <p:nvPr/>
            </p:nvSpPr>
            <p:spPr>
              <a:xfrm>
                <a:off x="3010141" y="2344491"/>
                <a:ext cx="1598934" cy="12449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9" name="Rectangle 288"/>
              <p:cNvSpPr/>
              <p:nvPr/>
            </p:nvSpPr>
            <p:spPr>
              <a:xfrm>
                <a:off x="3010141" y="934749"/>
                <a:ext cx="1598934" cy="38197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/>
              </a:p>
            </p:txBody>
          </p:sp>
          <p:sp>
            <p:nvSpPr>
              <p:cNvPr id="290" name="Rectangle 289"/>
              <p:cNvSpPr/>
              <p:nvPr/>
            </p:nvSpPr>
            <p:spPr>
              <a:xfrm>
                <a:off x="3010624" y="1337817"/>
                <a:ext cx="1598934" cy="1317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/>
              </a:p>
            </p:txBody>
          </p:sp>
          <p:sp>
            <p:nvSpPr>
              <p:cNvPr id="291" name="Rectangle 290"/>
              <p:cNvSpPr/>
              <p:nvPr/>
            </p:nvSpPr>
            <p:spPr>
              <a:xfrm>
                <a:off x="2892329" y="495460"/>
                <a:ext cx="125574" cy="197951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92" name="Group 291"/>
              <p:cNvGrpSpPr/>
              <p:nvPr/>
            </p:nvGrpSpPr>
            <p:grpSpPr>
              <a:xfrm>
                <a:off x="3632749" y="1254676"/>
                <a:ext cx="975405" cy="1180683"/>
                <a:chOff x="396753" y="3071789"/>
                <a:chExt cx="2474937" cy="2818337"/>
              </a:xfrm>
            </p:grpSpPr>
            <p:sp>
              <p:nvSpPr>
                <p:cNvPr id="295" name="Rectangle 294"/>
                <p:cNvSpPr/>
                <p:nvPr/>
              </p:nvSpPr>
              <p:spPr>
                <a:xfrm>
                  <a:off x="396753" y="3071789"/>
                  <a:ext cx="2474937" cy="2818337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6" name="Rectangle 295"/>
                <p:cNvSpPr/>
                <p:nvPr/>
              </p:nvSpPr>
              <p:spPr>
                <a:xfrm>
                  <a:off x="485327" y="3141289"/>
                  <a:ext cx="2333972" cy="288032"/>
                </a:xfrm>
                <a:prstGeom prst="rect">
                  <a:avLst/>
                </a:prstGeom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lnSpc>
                      <a:spcPct val="110000"/>
                    </a:lnSpc>
                    <a:spcBef>
                      <a:spcPts val="200"/>
                    </a:spcBef>
                    <a:spcAft>
                      <a:spcPts val="200"/>
                    </a:spcAft>
                  </a:pPr>
                  <a:endParaRPr lang="nl-BE" sz="1600" dirty="0"/>
                </a:p>
              </p:txBody>
            </p:sp>
            <p:grpSp>
              <p:nvGrpSpPr>
                <p:cNvPr id="297" name="Group 296"/>
                <p:cNvGrpSpPr/>
                <p:nvPr/>
              </p:nvGrpSpPr>
              <p:grpSpPr>
                <a:xfrm>
                  <a:off x="485522" y="3475313"/>
                  <a:ext cx="1152128" cy="2304256"/>
                  <a:chOff x="412398" y="2456444"/>
                  <a:chExt cx="1152128" cy="2304256"/>
                </a:xfrm>
              </p:grpSpPr>
              <p:sp>
                <p:nvSpPr>
                  <p:cNvPr id="304" name="Rectangle 303"/>
                  <p:cNvSpPr/>
                  <p:nvPr/>
                </p:nvSpPr>
                <p:spPr>
                  <a:xfrm>
                    <a:off x="412398" y="2456444"/>
                    <a:ext cx="1152128" cy="2304256"/>
                  </a:xfrm>
                  <a:prstGeom prst="rect">
                    <a:avLst/>
                  </a:prstGeom>
                  <a:ln w="12700">
                    <a:solidFill>
                      <a:schemeClr val="accent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t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305" name="Rectangle 304"/>
                  <p:cNvSpPr/>
                  <p:nvPr/>
                </p:nvSpPr>
                <p:spPr>
                  <a:xfrm>
                    <a:off x="448402" y="2887655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306" name="Rectangle 305"/>
                  <p:cNvSpPr/>
                  <p:nvPr/>
                </p:nvSpPr>
                <p:spPr>
                  <a:xfrm>
                    <a:off x="448402" y="3261513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307" name="Rectangle 306"/>
                  <p:cNvSpPr/>
                  <p:nvPr/>
                </p:nvSpPr>
                <p:spPr>
                  <a:xfrm>
                    <a:off x="448402" y="3635371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308" name="Rectangle 307"/>
                  <p:cNvSpPr/>
                  <p:nvPr/>
                </p:nvSpPr>
                <p:spPr>
                  <a:xfrm>
                    <a:off x="448402" y="4009228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</p:grpSp>
            <p:grpSp>
              <p:nvGrpSpPr>
                <p:cNvPr id="298" name="Group 297"/>
                <p:cNvGrpSpPr/>
                <p:nvPr/>
              </p:nvGrpSpPr>
              <p:grpSpPr>
                <a:xfrm>
                  <a:off x="1666976" y="3475313"/>
                  <a:ext cx="1152128" cy="2304256"/>
                  <a:chOff x="1593852" y="2454347"/>
                  <a:chExt cx="1152128" cy="2304256"/>
                </a:xfrm>
              </p:grpSpPr>
              <p:sp>
                <p:nvSpPr>
                  <p:cNvPr id="299" name="Rectangle 298"/>
                  <p:cNvSpPr/>
                  <p:nvPr/>
                </p:nvSpPr>
                <p:spPr>
                  <a:xfrm>
                    <a:off x="1593852" y="2454347"/>
                    <a:ext cx="1152128" cy="2304256"/>
                  </a:xfrm>
                  <a:prstGeom prst="rect">
                    <a:avLst/>
                  </a:prstGeom>
                  <a:ln w="12700">
                    <a:solidFill>
                      <a:schemeClr val="accent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t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300" name="Rectangle 299"/>
                  <p:cNvSpPr/>
                  <p:nvPr/>
                </p:nvSpPr>
                <p:spPr>
                  <a:xfrm>
                    <a:off x="1629856" y="2889326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301" name="Rectangle 300"/>
                  <p:cNvSpPr/>
                  <p:nvPr/>
                </p:nvSpPr>
                <p:spPr>
                  <a:xfrm>
                    <a:off x="1629856" y="3263184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302" name="Rectangle 301"/>
                  <p:cNvSpPr/>
                  <p:nvPr/>
                </p:nvSpPr>
                <p:spPr>
                  <a:xfrm>
                    <a:off x="1629856" y="3637042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303" name="Rectangle 302"/>
                  <p:cNvSpPr/>
                  <p:nvPr/>
                </p:nvSpPr>
                <p:spPr>
                  <a:xfrm>
                    <a:off x="1629856" y="4010899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</p:grpSp>
          </p:grpSp>
          <p:sp>
            <p:nvSpPr>
              <p:cNvPr id="293" name="Rectangle 292"/>
              <p:cNvSpPr/>
              <p:nvPr/>
            </p:nvSpPr>
            <p:spPr>
              <a:xfrm>
                <a:off x="3023682" y="1050512"/>
                <a:ext cx="1585470" cy="9765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nl-BE" sz="1600" dirty="0"/>
              </a:p>
            </p:txBody>
          </p:sp>
          <p:sp>
            <p:nvSpPr>
              <p:cNvPr id="294" name="Rectangle 293"/>
              <p:cNvSpPr/>
              <p:nvPr/>
            </p:nvSpPr>
            <p:spPr>
              <a:xfrm>
                <a:off x="3023682" y="1148170"/>
                <a:ext cx="1584472" cy="1065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nl-BE" sz="1600" dirty="0"/>
              </a:p>
            </p:txBody>
          </p:sp>
        </p:grpSp>
      </p:grpSp>
      <p:grpSp>
        <p:nvGrpSpPr>
          <p:cNvPr id="309" name="Group 308"/>
          <p:cNvGrpSpPr/>
          <p:nvPr/>
        </p:nvGrpSpPr>
        <p:grpSpPr>
          <a:xfrm>
            <a:off x="4837686" y="3095678"/>
            <a:ext cx="1341413" cy="1348609"/>
            <a:chOff x="2653707" y="1241332"/>
            <a:chExt cx="1341413" cy="1348609"/>
          </a:xfrm>
        </p:grpSpPr>
        <p:sp>
          <p:nvSpPr>
            <p:cNvPr id="310" name="Hexagon 309"/>
            <p:cNvSpPr/>
            <p:nvPr/>
          </p:nvSpPr>
          <p:spPr>
            <a:xfrm rot="5400000">
              <a:off x="2650109" y="1244930"/>
              <a:ext cx="1348609" cy="1341413"/>
            </a:xfrm>
            <a:prstGeom prst="hexagon">
              <a:avLst/>
            </a:prstGeom>
            <a:solidFill>
              <a:srgbClr val="FFFF00"/>
            </a:solidFill>
            <a:ln w="12700">
              <a:solidFill>
                <a:srgbClr val="FFFF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nl-BE" sz="1600" dirty="0"/>
            </a:p>
          </p:txBody>
        </p:sp>
        <p:grpSp>
          <p:nvGrpSpPr>
            <p:cNvPr id="311" name="Group 310"/>
            <p:cNvGrpSpPr/>
            <p:nvPr/>
          </p:nvGrpSpPr>
          <p:grpSpPr>
            <a:xfrm>
              <a:off x="2964426" y="1457261"/>
              <a:ext cx="719975" cy="916750"/>
              <a:chOff x="2892329" y="495460"/>
              <a:chExt cx="1717229" cy="1979514"/>
            </a:xfrm>
          </p:grpSpPr>
          <p:sp>
            <p:nvSpPr>
              <p:cNvPr id="312" name="Rectangle 311"/>
              <p:cNvSpPr/>
              <p:nvPr/>
            </p:nvSpPr>
            <p:spPr>
              <a:xfrm>
                <a:off x="3010141" y="49797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3" name="Rectangle 312"/>
              <p:cNvSpPr/>
              <p:nvPr/>
            </p:nvSpPr>
            <p:spPr>
              <a:xfrm>
                <a:off x="3010141" y="64356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4" name="Rectangle 313"/>
              <p:cNvSpPr/>
              <p:nvPr/>
            </p:nvSpPr>
            <p:spPr>
              <a:xfrm>
                <a:off x="3010291" y="789159"/>
                <a:ext cx="1598934" cy="124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5" name="Rectangle 314"/>
              <p:cNvSpPr/>
              <p:nvPr/>
            </p:nvSpPr>
            <p:spPr>
              <a:xfrm>
                <a:off x="3010141" y="2344491"/>
                <a:ext cx="1598934" cy="12449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6" name="Rectangle 315"/>
              <p:cNvSpPr/>
              <p:nvPr/>
            </p:nvSpPr>
            <p:spPr>
              <a:xfrm>
                <a:off x="3010141" y="934749"/>
                <a:ext cx="1598934" cy="38197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/>
              </a:p>
            </p:txBody>
          </p:sp>
          <p:sp>
            <p:nvSpPr>
              <p:cNvPr id="317" name="Rectangle 316"/>
              <p:cNvSpPr/>
              <p:nvPr/>
            </p:nvSpPr>
            <p:spPr>
              <a:xfrm>
                <a:off x="3010624" y="1337817"/>
                <a:ext cx="1598934" cy="131762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dirty="0"/>
              </a:p>
            </p:txBody>
          </p:sp>
          <p:sp>
            <p:nvSpPr>
              <p:cNvPr id="318" name="Rectangle 317"/>
              <p:cNvSpPr/>
              <p:nvPr/>
            </p:nvSpPr>
            <p:spPr>
              <a:xfrm>
                <a:off x="2892329" y="495460"/>
                <a:ext cx="125574" cy="1979514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19" name="Group 318"/>
              <p:cNvGrpSpPr/>
              <p:nvPr/>
            </p:nvGrpSpPr>
            <p:grpSpPr>
              <a:xfrm>
                <a:off x="3632749" y="1254676"/>
                <a:ext cx="975405" cy="1180683"/>
                <a:chOff x="396753" y="3071789"/>
                <a:chExt cx="2474937" cy="2818337"/>
              </a:xfrm>
            </p:grpSpPr>
            <p:sp>
              <p:nvSpPr>
                <p:cNvPr id="322" name="Rectangle 321"/>
                <p:cNvSpPr/>
                <p:nvPr/>
              </p:nvSpPr>
              <p:spPr>
                <a:xfrm>
                  <a:off x="396753" y="3071789"/>
                  <a:ext cx="2474937" cy="2818337"/>
                </a:xfrm>
                <a:prstGeom prst="rect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3" name="Rectangle 322"/>
                <p:cNvSpPr/>
                <p:nvPr/>
              </p:nvSpPr>
              <p:spPr>
                <a:xfrm>
                  <a:off x="485327" y="3141289"/>
                  <a:ext cx="2333972" cy="288032"/>
                </a:xfrm>
                <a:prstGeom prst="rect">
                  <a:avLst/>
                </a:prstGeom>
                <a:ln w="12700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Ins="36000" bIns="36000" rtlCol="0" anchor="ctr"/>
                <a:lstStyle/>
                <a:p>
                  <a:pPr algn="ctr">
                    <a:lnSpc>
                      <a:spcPct val="110000"/>
                    </a:lnSpc>
                    <a:spcBef>
                      <a:spcPts val="200"/>
                    </a:spcBef>
                    <a:spcAft>
                      <a:spcPts val="200"/>
                    </a:spcAft>
                  </a:pPr>
                  <a:endParaRPr lang="nl-BE" sz="1600" dirty="0"/>
                </a:p>
              </p:txBody>
            </p:sp>
            <p:grpSp>
              <p:nvGrpSpPr>
                <p:cNvPr id="324" name="Group 323"/>
                <p:cNvGrpSpPr/>
                <p:nvPr/>
              </p:nvGrpSpPr>
              <p:grpSpPr>
                <a:xfrm>
                  <a:off x="485522" y="3475313"/>
                  <a:ext cx="1152128" cy="2304256"/>
                  <a:chOff x="412398" y="2456444"/>
                  <a:chExt cx="1152128" cy="2304256"/>
                </a:xfrm>
              </p:grpSpPr>
              <p:sp>
                <p:nvSpPr>
                  <p:cNvPr id="331" name="Rectangle 330"/>
                  <p:cNvSpPr/>
                  <p:nvPr/>
                </p:nvSpPr>
                <p:spPr>
                  <a:xfrm>
                    <a:off x="412398" y="2456444"/>
                    <a:ext cx="1152128" cy="2304256"/>
                  </a:xfrm>
                  <a:prstGeom prst="rect">
                    <a:avLst/>
                  </a:prstGeom>
                  <a:ln w="12700">
                    <a:solidFill>
                      <a:schemeClr val="accent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t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332" name="Rectangle 331"/>
                  <p:cNvSpPr/>
                  <p:nvPr/>
                </p:nvSpPr>
                <p:spPr>
                  <a:xfrm>
                    <a:off x="448402" y="2887655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333" name="Rectangle 332"/>
                  <p:cNvSpPr/>
                  <p:nvPr/>
                </p:nvSpPr>
                <p:spPr>
                  <a:xfrm>
                    <a:off x="448402" y="3261513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334" name="Rectangle 333"/>
                  <p:cNvSpPr/>
                  <p:nvPr/>
                </p:nvSpPr>
                <p:spPr>
                  <a:xfrm>
                    <a:off x="448402" y="3635371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335" name="Rectangle 334"/>
                  <p:cNvSpPr/>
                  <p:nvPr/>
                </p:nvSpPr>
                <p:spPr>
                  <a:xfrm>
                    <a:off x="448402" y="4009228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</p:grpSp>
            <p:grpSp>
              <p:nvGrpSpPr>
                <p:cNvPr id="325" name="Group 324"/>
                <p:cNvGrpSpPr/>
                <p:nvPr/>
              </p:nvGrpSpPr>
              <p:grpSpPr>
                <a:xfrm>
                  <a:off x="1666976" y="3475313"/>
                  <a:ext cx="1152128" cy="2304256"/>
                  <a:chOff x="1593852" y="2454347"/>
                  <a:chExt cx="1152128" cy="2304256"/>
                </a:xfrm>
              </p:grpSpPr>
              <p:sp>
                <p:nvSpPr>
                  <p:cNvPr id="326" name="Rectangle 325"/>
                  <p:cNvSpPr/>
                  <p:nvPr/>
                </p:nvSpPr>
                <p:spPr>
                  <a:xfrm>
                    <a:off x="1593852" y="2454347"/>
                    <a:ext cx="1152128" cy="2304256"/>
                  </a:xfrm>
                  <a:prstGeom prst="rect">
                    <a:avLst/>
                  </a:prstGeom>
                  <a:ln w="12700">
                    <a:solidFill>
                      <a:schemeClr val="accent1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t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327" name="Rectangle 326"/>
                  <p:cNvSpPr/>
                  <p:nvPr/>
                </p:nvSpPr>
                <p:spPr>
                  <a:xfrm>
                    <a:off x="1629856" y="2889326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328" name="Rectangle 327"/>
                  <p:cNvSpPr/>
                  <p:nvPr/>
                </p:nvSpPr>
                <p:spPr>
                  <a:xfrm>
                    <a:off x="1629856" y="3263184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329" name="Rectangle 328"/>
                  <p:cNvSpPr/>
                  <p:nvPr/>
                </p:nvSpPr>
                <p:spPr>
                  <a:xfrm>
                    <a:off x="1629856" y="3637042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  <p:sp>
                <p:nvSpPr>
                  <p:cNvPr id="330" name="Rectangle 329"/>
                  <p:cNvSpPr/>
                  <p:nvPr/>
                </p:nvSpPr>
                <p:spPr>
                  <a:xfrm>
                    <a:off x="1629856" y="4010899"/>
                    <a:ext cx="1080120" cy="290805"/>
                  </a:xfrm>
                  <a:prstGeom prst="rect">
                    <a:avLst/>
                  </a:prstGeom>
                  <a:solidFill>
                    <a:schemeClr val="accent1">
                      <a:lumMod val="40000"/>
                      <a:lumOff val="60000"/>
                    </a:schemeClr>
                  </a:solidFill>
                  <a:ln w="12700"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36000" rIns="36000" bIns="36000" rtlCol="0" anchor="ctr"/>
                  <a:lstStyle/>
                  <a:p>
                    <a:pPr algn="ctr">
                      <a:lnSpc>
                        <a:spcPct val="110000"/>
                      </a:lnSpc>
                      <a:spcBef>
                        <a:spcPts val="200"/>
                      </a:spcBef>
                      <a:spcAft>
                        <a:spcPts val="200"/>
                      </a:spcAft>
                    </a:pPr>
                    <a:endParaRPr lang="nl-BE" sz="1600" dirty="0"/>
                  </a:p>
                </p:txBody>
              </p:sp>
            </p:grpSp>
          </p:grpSp>
          <p:sp>
            <p:nvSpPr>
              <p:cNvPr id="320" name="Rectangle 319"/>
              <p:cNvSpPr/>
              <p:nvPr/>
            </p:nvSpPr>
            <p:spPr>
              <a:xfrm>
                <a:off x="3023682" y="1050512"/>
                <a:ext cx="1585470" cy="9765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nl-BE" sz="1600" dirty="0"/>
              </a:p>
            </p:txBody>
          </p:sp>
          <p:sp>
            <p:nvSpPr>
              <p:cNvPr id="321" name="Rectangle 320"/>
              <p:cNvSpPr/>
              <p:nvPr/>
            </p:nvSpPr>
            <p:spPr>
              <a:xfrm>
                <a:off x="3023682" y="1148170"/>
                <a:ext cx="1584472" cy="10650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endParaRPr lang="nl-BE" sz="16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07315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098" name="Picture 2" descr="Monolith to Microservic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1339056"/>
            <a:ext cx="607695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07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1739106"/>
            <a:ext cx="5905500" cy="3762375"/>
          </a:xfrm>
        </p:spPr>
      </p:pic>
    </p:spTree>
    <p:extLst>
      <p:ext uri="{BB962C8B-B14F-4D97-AF65-F5344CB8AC3E}">
        <p14:creationId xmlns:p14="http://schemas.microsoft.com/office/powerpoint/2010/main" val="550015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What is Akka?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628800"/>
            <a:ext cx="8874774" cy="393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470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Books</a:t>
            </a:r>
          </a:p>
        </p:txBody>
      </p:sp>
      <p:pic>
        <p:nvPicPr>
          <p:cNvPr id="2050" name="Picture 2" descr="http://samnewman.io/img/book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63" y="1941214"/>
            <a:ext cx="2779448" cy="36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plementing Domain-Driven Desig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941214"/>
            <a:ext cx="2663220" cy="363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images-na.ssl-images-amazon.com/images/I/41r%2B60K7UjL._SX415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605" y="1941214"/>
            <a:ext cx="3024336" cy="362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737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Axes of change</a:t>
            </a:r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611560" y="1412776"/>
            <a:ext cx="8008306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2685522"/>
            <a:ext cx="8008306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Domain Objects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3958268"/>
            <a:ext cx="8008306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Repository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611560" y="5231014"/>
            <a:ext cx="8008306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49311" y="1272733"/>
            <a:ext cx="651082" cy="4975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View Unapproved Invoices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52543" y="1272733"/>
            <a:ext cx="651082" cy="4975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Approve Invoice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55776" y="1272733"/>
            <a:ext cx="651082" cy="4975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Reject Invoice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12" y="6269451"/>
            <a:ext cx="2273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00" dirty="0"/>
              <a:t>Jimmy Bogard’s - SOLIDArchitecture</a:t>
            </a:r>
          </a:p>
        </p:txBody>
      </p:sp>
    </p:spTree>
    <p:extLst>
      <p:ext uri="{BB962C8B-B14F-4D97-AF65-F5344CB8AC3E}">
        <p14:creationId xmlns:p14="http://schemas.microsoft.com/office/powerpoint/2010/main" val="28310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Web App Characteristics</a:t>
            </a:r>
          </a:p>
        </p:txBody>
      </p:sp>
      <p:sp>
        <p:nvSpPr>
          <p:cNvPr id="5" name="Content Placeholder 10"/>
          <p:cNvSpPr txBox="1">
            <a:spLocks/>
          </p:cNvSpPr>
          <p:nvPr/>
        </p:nvSpPr>
        <p:spPr>
          <a:xfrm>
            <a:off x="6301948" y="1772041"/>
            <a:ext cx="5181600" cy="435133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Font typeface="Arial" charset="0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68288" indent="-177800" algn="l" rtl="0" eaLnBrk="1" fontAlgn="base" hangingPunct="1">
              <a:lnSpc>
                <a:spcPct val="114000"/>
              </a:lnSpc>
              <a:spcBef>
                <a:spcPts val="200"/>
              </a:spcBef>
              <a:spcAft>
                <a:spcPts val="4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4988" indent="-188913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200"/>
              </a:spcAft>
              <a:buFont typeface="Arial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85850" indent="-228600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4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43038" indent="-173038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600"/>
              </a:spcAft>
              <a:buFont typeface="Arial" charset="0"/>
              <a:buChar char="-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Safe</a:t>
            </a:r>
          </a:p>
          <a:p>
            <a:r>
              <a:rPr lang="en-US" dirty="0"/>
              <a:t>Idempotent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Unsafe</a:t>
            </a:r>
          </a:p>
          <a:p>
            <a:r>
              <a:rPr lang="en-US" dirty="0"/>
              <a:t>Not idempotent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4662617" y="1762897"/>
            <a:ext cx="807308" cy="4629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05017" y="2529017"/>
            <a:ext cx="3641124" cy="16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23536" y="194424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GET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005017" y="5309287"/>
            <a:ext cx="3641124" cy="164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23536" y="472451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POST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23536" y="2545492"/>
            <a:ext cx="180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11179" y="5329920"/>
            <a:ext cx="2084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Command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9512" y="6269451"/>
            <a:ext cx="2273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00" dirty="0"/>
              <a:t>Jimmy Bogard’s - SOLIDArchitecture</a:t>
            </a:r>
          </a:p>
        </p:txBody>
      </p:sp>
    </p:spTree>
    <p:extLst>
      <p:ext uri="{BB962C8B-B14F-4D97-AF65-F5344CB8AC3E}">
        <p14:creationId xmlns:p14="http://schemas.microsoft.com/office/powerpoint/2010/main" val="406271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requests</a:t>
            </a:r>
            <a:endParaRPr lang="nl-BE" dirty="0"/>
          </a:p>
        </p:txBody>
      </p:sp>
      <p:sp>
        <p:nvSpPr>
          <p:cNvPr id="5" name="Rectangle 4"/>
          <p:cNvSpPr/>
          <p:nvPr/>
        </p:nvSpPr>
        <p:spPr>
          <a:xfrm>
            <a:off x="395536" y="2852936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6" name="Rectangle 5"/>
          <p:cNvSpPr/>
          <p:nvPr/>
        </p:nvSpPr>
        <p:spPr>
          <a:xfrm>
            <a:off x="3560959" y="2852936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Handler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726382" y="2852936"/>
            <a:ext cx="2098623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2494159" y="3564969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>
            <a:off x="5659582" y="3564969"/>
            <a:ext cx="10668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gradient_128x1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70" y="112474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79512" y="6269451"/>
            <a:ext cx="2273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00" dirty="0"/>
              <a:t>Jimmy Bogard’s - SOLIDArchitecture</a:t>
            </a:r>
          </a:p>
        </p:txBody>
      </p:sp>
    </p:spTree>
    <p:extLst>
      <p:ext uri="{BB962C8B-B14F-4D97-AF65-F5344CB8AC3E}">
        <p14:creationId xmlns:p14="http://schemas.microsoft.com/office/powerpoint/2010/main" val="180002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0" y="1739106"/>
            <a:ext cx="5905500" cy="3762375"/>
          </a:xfrm>
        </p:spPr>
      </p:pic>
    </p:spTree>
    <p:extLst>
      <p:ext uri="{BB962C8B-B14F-4D97-AF65-F5344CB8AC3E}">
        <p14:creationId xmlns:p14="http://schemas.microsoft.com/office/powerpoint/2010/main" val="3637131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5223" y="-228917"/>
            <a:ext cx="9754445" cy="731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462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Legacy or reality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17592" y="3572354"/>
            <a:ext cx="1479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Updated via </a:t>
            </a:r>
          </a:p>
          <a:p>
            <a:r>
              <a:rPr lang="nl-BE" dirty="0"/>
              <a:t>Nuget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59" y="1268760"/>
            <a:ext cx="2519017" cy="20118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514055"/>
            <a:ext cx="2952328" cy="47729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40567" y="11331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Framework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3568" y="1057509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# applications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212976"/>
            <a:ext cx="1962150" cy="3286125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 rot="10800000">
            <a:off x="3064152" y="5255365"/>
            <a:ext cx="2062580" cy="144016"/>
          </a:xfrm>
          <a:prstGeom prst="rightArrow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nl-BE" sz="1600" dirty="0"/>
          </a:p>
        </p:txBody>
      </p:sp>
      <p:sp>
        <p:nvSpPr>
          <p:cNvPr id="3" name="Rectangle 2"/>
          <p:cNvSpPr/>
          <p:nvPr/>
        </p:nvSpPr>
        <p:spPr>
          <a:xfrm>
            <a:off x="5220072" y="1133146"/>
            <a:ext cx="3528392" cy="3664006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nl-BE" sz="1600" dirty="0"/>
          </a:p>
        </p:txBody>
      </p:sp>
      <p:sp>
        <p:nvSpPr>
          <p:cNvPr id="18" name="Right Arrow 17"/>
          <p:cNvSpPr/>
          <p:nvPr/>
        </p:nvSpPr>
        <p:spPr>
          <a:xfrm rot="13113695">
            <a:off x="2600636" y="3765348"/>
            <a:ext cx="2762397" cy="161088"/>
          </a:xfrm>
          <a:prstGeom prst="rightArrow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nl-BE" sz="1600" dirty="0"/>
          </a:p>
        </p:txBody>
      </p:sp>
      <p:sp>
        <p:nvSpPr>
          <p:cNvPr id="9" name="Right Arrow 8"/>
          <p:cNvSpPr/>
          <p:nvPr/>
        </p:nvSpPr>
        <p:spPr>
          <a:xfrm rot="10800000">
            <a:off x="3085484" y="2060848"/>
            <a:ext cx="2062580" cy="144016"/>
          </a:xfrm>
          <a:prstGeom prst="rightArrow">
            <a:avLst/>
          </a:prstGeom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nl-BE" sz="1600" dirty="0"/>
          </a:p>
        </p:txBody>
      </p:sp>
    </p:spTree>
    <p:extLst>
      <p:ext uri="{BB962C8B-B14F-4D97-AF65-F5344CB8AC3E}">
        <p14:creationId xmlns:p14="http://schemas.microsoft.com/office/powerpoint/2010/main" val="210304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 animBg="1"/>
      <p:bldP spid="3" grpId="0" animBg="1"/>
      <p:bldP spid="1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6752"/>
            <a:ext cx="81629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40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1600" y="1196752"/>
            <a:ext cx="6629399" cy="5040560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endParaRPr lang="nl-BE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Mvc Middleware</a:t>
            </a:r>
          </a:p>
        </p:txBody>
      </p:sp>
      <p:pic>
        <p:nvPicPr>
          <p:cNvPr id="1026" name="Picture 2" descr="../../_images/filter-pipeline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1365266"/>
            <a:ext cx="6341367" cy="470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147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Feature driven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6" name="Rectangle 25"/>
          <p:cNvSpPr/>
          <p:nvPr/>
        </p:nvSpPr>
        <p:spPr>
          <a:xfrm>
            <a:off x="251520" y="1265848"/>
            <a:ext cx="8741664" cy="297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51520" y="1632560"/>
            <a:ext cx="8741664" cy="297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20" y="2017560"/>
            <a:ext cx="8741664" cy="297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Exception handling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51520" y="2395132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88552" y="2395132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525584" y="2402560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62616" y="2402560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99648" y="2402560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436680" y="2402560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073712" y="2409988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710744" y="2409988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311200" y="2409988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948232" y="2409988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585264" y="2417416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222296" y="2417416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859328" y="2417416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496360" y="2417416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51520" y="5528468"/>
            <a:ext cx="8741664" cy="2971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9512" y="6269451"/>
            <a:ext cx="2273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00" dirty="0"/>
              <a:t>Jimmy Bogard’s - SOLIDArchitecture</a:t>
            </a:r>
          </a:p>
        </p:txBody>
      </p:sp>
    </p:spTree>
    <p:extLst>
      <p:ext uri="{BB962C8B-B14F-4D97-AF65-F5344CB8AC3E}">
        <p14:creationId xmlns:p14="http://schemas.microsoft.com/office/powerpoint/2010/main" val="28056400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Organizational benefits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94" y="2780928"/>
            <a:ext cx="1352739" cy="2610214"/>
          </a:xfrm>
        </p:spPr>
      </p:pic>
      <p:sp>
        <p:nvSpPr>
          <p:cNvPr id="6" name="TextBox 5"/>
          <p:cNvSpPr txBox="1"/>
          <p:nvPr/>
        </p:nvSpPr>
        <p:spPr>
          <a:xfrm>
            <a:off x="395536" y="1484784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l-BE" dirty="0"/>
              <a:t>Version per feature (or not)</a:t>
            </a:r>
          </a:p>
          <a:p>
            <a:pPr marL="285750" indent="-285750">
              <a:buFontTx/>
              <a:buChar char="-"/>
            </a:pPr>
            <a:r>
              <a:rPr lang="nl-BE" dirty="0"/>
              <a:t>Dedicated teams per feature</a:t>
            </a:r>
          </a:p>
          <a:p>
            <a:pPr marL="285750" indent="-285750">
              <a:buFontTx/>
              <a:buChar char="-"/>
            </a:pPr>
            <a:r>
              <a:rPr lang="nl-BE" dirty="0"/>
              <a:t>Deployment per feature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556792"/>
            <a:ext cx="2072820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2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Microservices definition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292225"/>
            <a:ext cx="7263769" cy="48710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512" y="6269451"/>
            <a:ext cx="24016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00" dirty="0"/>
              <a:t>Sam Newman – Building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9579579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298929" y="1244401"/>
            <a:ext cx="4057047" cy="2971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Logging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98929" y="1591931"/>
            <a:ext cx="4057047" cy="2971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Authentication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99311" y="1939461"/>
            <a:ext cx="4057047" cy="2971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Exception handling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8929" y="5652100"/>
            <a:ext cx="4057047" cy="2971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Persistence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98929" y="2286990"/>
            <a:ext cx="4057047" cy="911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MVC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0154" y="3249130"/>
            <a:ext cx="4057047" cy="314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0" y="1238389"/>
            <a:ext cx="318624" cy="47251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err="1"/>
              <a:t>IoC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878701" y="3050669"/>
            <a:ext cx="2474937" cy="2818337"/>
            <a:chOff x="396753" y="3071789"/>
            <a:chExt cx="2474937" cy="2818337"/>
          </a:xfrm>
        </p:grpSpPr>
        <p:sp>
          <p:nvSpPr>
            <p:cNvPr id="29" name="Rectangle 28"/>
            <p:cNvSpPr/>
            <p:nvPr/>
          </p:nvSpPr>
          <p:spPr>
            <a:xfrm>
              <a:off x="396753" y="3071789"/>
              <a:ext cx="2474937" cy="2818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85327" y="3141289"/>
              <a:ext cx="2333972" cy="288032"/>
            </a:xfrm>
            <a:prstGeom prst="rect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nl-BE" sz="1600" dirty="0"/>
                <a:t>UsersController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85522" y="3475313"/>
              <a:ext cx="1152128" cy="2304256"/>
              <a:chOff x="412398" y="2456444"/>
              <a:chExt cx="1152128" cy="2304256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12398" y="2456444"/>
                <a:ext cx="1152128" cy="2304256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algn="ctr"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nl-BE" sz="1600" dirty="0"/>
                  <a:t>AddUser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48402" y="2887655"/>
                <a:ext cx="1080120" cy="29080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nl-BE" sz="1600" dirty="0"/>
                  <a:t>Command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48402" y="3261513"/>
                <a:ext cx="1080120" cy="29080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nl-BE" sz="1600" dirty="0"/>
                  <a:t>Handler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48402" y="3635371"/>
                <a:ext cx="1080120" cy="29080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nl-BE" sz="1600" dirty="0"/>
                  <a:t>Result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48402" y="4009228"/>
                <a:ext cx="1080120" cy="29080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nl-BE" sz="1600" dirty="0"/>
                  <a:t>Mapping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666976" y="3475313"/>
              <a:ext cx="1152128" cy="2304256"/>
              <a:chOff x="1593852" y="2454347"/>
              <a:chExt cx="1152128" cy="2304256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1593852" y="2454347"/>
                <a:ext cx="1152128" cy="2304256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algn="ctr"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nl-BE" sz="1600" dirty="0"/>
                  <a:t>GetUsers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629856" y="2889326"/>
                <a:ext cx="1080120" cy="29080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nl-BE" sz="1600" dirty="0"/>
                  <a:t>Query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629856" y="3263184"/>
                <a:ext cx="1080120" cy="29080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nl-BE" sz="1600" dirty="0"/>
                  <a:t>Handler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629856" y="3637042"/>
                <a:ext cx="1080120" cy="29080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nl-BE" sz="1600" dirty="0"/>
                  <a:t>Result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629856" y="4010899"/>
                <a:ext cx="1080120" cy="29080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nl-BE" sz="1600" dirty="0"/>
                  <a:t>Mapping</a:t>
                </a:r>
              </a:p>
            </p:txBody>
          </p:sp>
        </p:grpSp>
      </p:grpSp>
      <p:sp>
        <p:nvSpPr>
          <p:cNvPr id="10" name="Rectangle 9"/>
          <p:cNvSpPr/>
          <p:nvPr/>
        </p:nvSpPr>
        <p:spPr>
          <a:xfrm>
            <a:off x="333288" y="2563321"/>
            <a:ext cx="4022883" cy="2331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nl-BE" sz="1600" dirty="0"/>
              <a:t>Validation Filter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33287" y="2796435"/>
            <a:ext cx="4020351" cy="2542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nl-BE" sz="1600" dirty="0"/>
              <a:t>Exception Filters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4427984" y="3623305"/>
            <a:ext cx="217863" cy="1749911"/>
          </a:xfrm>
          <a:prstGeom prst="rightBrace">
            <a:avLst/>
          </a:prstGeom>
          <a:noFill/>
          <a:ln w="2222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4860032" y="4313594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Features in plain C#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296863" y="76200"/>
            <a:ext cx="6411912" cy="833438"/>
          </a:xfrm>
        </p:spPr>
        <p:txBody>
          <a:bodyPr/>
          <a:lstStyle/>
          <a:p>
            <a:r>
              <a:rPr lang="nl-BE" dirty="0"/>
              <a:t>Feature driven architecture</a:t>
            </a:r>
          </a:p>
        </p:txBody>
      </p:sp>
      <p:sp>
        <p:nvSpPr>
          <p:cNvPr id="32" name="Right Brace 31"/>
          <p:cNvSpPr/>
          <p:nvPr/>
        </p:nvSpPr>
        <p:spPr>
          <a:xfrm>
            <a:off x="4427984" y="1412775"/>
            <a:ext cx="227554" cy="1707393"/>
          </a:xfrm>
          <a:prstGeom prst="rightBrace">
            <a:avLst/>
          </a:prstGeom>
          <a:noFill/>
          <a:ln w="2222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xtBox 13"/>
          <p:cNvSpPr txBox="1"/>
          <p:nvPr/>
        </p:nvSpPr>
        <p:spPr>
          <a:xfrm>
            <a:off x="4860032" y="2051975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Infrastructure configures middleware</a:t>
            </a:r>
          </a:p>
        </p:txBody>
      </p:sp>
      <p:sp>
        <p:nvSpPr>
          <p:cNvPr id="33" name="Right Brace 32"/>
          <p:cNvSpPr/>
          <p:nvPr/>
        </p:nvSpPr>
        <p:spPr>
          <a:xfrm>
            <a:off x="4427984" y="5707921"/>
            <a:ext cx="198581" cy="360040"/>
          </a:xfrm>
          <a:prstGeom prst="rightBrace">
            <a:avLst/>
          </a:prstGeom>
          <a:noFill/>
          <a:ln w="2222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TextBox 6"/>
          <p:cNvSpPr txBox="1"/>
          <p:nvPr/>
        </p:nvSpPr>
        <p:spPr>
          <a:xfrm>
            <a:off x="4860032" y="5545840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Entities drive db changes </a:t>
            </a:r>
          </a:p>
          <a:p>
            <a:r>
              <a:rPr lang="nl-BE" dirty="0"/>
              <a:t>with data migrations</a:t>
            </a:r>
          </a:p>
        </p:txBody>
      </p:sp>
    </p:spTree>
    <p:extLst>
      <p:ext uri="{BB962C8B-B14F-4D97-AF65-F5344CB8AC3E}">
        <p14:creationId xmlns:p14="http://schemas.microsoft.com/office/powerpoint/2010/main" val="3116189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298929" y="1244401"/>
            <a:ext cx="4057047" cy="2971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Logging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98929" y="1591931"/>
            <a:ext cx="4057047" cy="2971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Authentication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99311" y="1939461"/>
            <a:ext cx="4057047" cy="2971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Exception handling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98929" y="5652100"/>
            <a:ext cx="4057047" cy="2971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Persistence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98929" y="2286990"/>
            <a:ext cx="4057047" cy="9117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MVC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0154" y="3249130"/>
            <a:ext cx="4057047" cy="3145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 err="1"/>
              <a:t>MediatR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0" y="1238389"/>
            <a:ext cx="318624" cy="472517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err="1"/>
              <a:t>IoC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878701" y="3050669"/>
            <a:ext cx="2474937" cy="2818337"/>
            <a:chOff x="396753" y="3071789"/>
            <a:chExt cx="2474937" cy="2818337"/>
          </a:xfrm>
        </p:grpSpPr>
        <p:sp>
          <p:nvSpPr>
            <p:cNvPr id="29" name="Rectangle 28"/>
            <p:cNvSpPr/>
            <p:nvPr/>
          </p:nvSpPr>
          <p:spPr>
            <a:xfrm>
              <a:off x="396753" y="3071789"/>
              <a:ext cx="2474937" cy="28183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85327" y="3141289"/>
              <a:ext cx="2333972" cy="288032"/>
            </a:xfrm>
            <a:prstGeom prst="rect">
              <a:avLst/>
            </a:prstGeom>
            <a:ln w="1270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>
                <a:lnSpc>
                  <a:spcPct val="11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nl-BE" sz="1600" dirty="0"/>
                <a:t>UsersController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85522" y="3475313"/>
              <a:ext cx="1152128" cy="2304256"/>
              <a:chOff x="412398" y="2456444"/>
              <a:chExt cx="1152128" cy="2304256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412398" y="2456444"/>
                <a:ext cx="1152128" cy="2304256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algn="ctr"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nl-BE" sz="1600" dirty="0"/>
                  <a:t>AddUser</a:t>
                </a: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48402" y="2887655"/>
                <a:ext cx="1080120" cy="29080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nl-BE" sz="1600" dirty="0"/>
                  <a:t>Command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448402" y="3261513"/>
                <a:ext cx="1080120" cy="29080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nl-BE" sz="1600" dirty="0"/>
                  <a:t>Handler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48402" y="3635371"/>
                <a:ext cx="1080120" cy="29080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nl-BE" sz="1600" dirty="0"/>
                  <a:t>Result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48402" y="4009228"/>
                <a:ext cx="1080120" cy="29080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nl-BE" sz="1600" dirty="0"/>
                  <a:t>Mapping</a:t>
                </a: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666976" y="3475313"/>
              <a:ext cx="1152128" cy="2304256"/>
              <a:chOff x="1593852" y="2454347"/>
              <a:chExt cx="1152128" cy="2304256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1593852" y="2454347"/>
                <a:ext cx="1152128" cy="2304256"/>
              </a:xfrm>
              <a:prstGeom prst="rect">
                <a:avLst/>
              </a:prstGeom>
              <a:ln w="12700">
                <a:solidFill>
                  <a:schemeClr val="accent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/>
              <a:lstStyle/>
              <a:p>
                <a:pPr algn="ctr"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nl-BE" sz="1600" dirty="0"/>
                  <a:t>GetUsers</a:t>
                </a: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629856" y="2889326"/>
                <a:ext cx="1080120" cy="29080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nl-BE" sz="1600" dirty="0"/>
                  <a:t>Query</a:t>
                </a: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629856" y="3263184"/>
                <a:ext cx="1080120" cy="29080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nl-BE" sz="1600" dirty="0"/>
                  <a:t>Handler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629856" y="3637042"/>
                <a:ext cx="1080120" cy="29080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nl-BE" sz="1600" dirty="0"/>
                  <a:t>Result</a:t>
                </a: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629856" y="4010899"/>
                <a:ext cx="1080120" cy="29080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12700">
                <a:solidFill>
                  <a:schemeClr val="accent1">
                    <a:lumMod val="20000"/>
                    <a:lumOff val="80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ctr"/>
              <a:lstStyle/>
              <a:p>
                <a:pPr algn="ctr">
                  <a:lnSpc>
                    <a:spcPct val="110000"/>
                  </a:lnSpc>
                  <a:spcBef>
                    <a:spcPts val="200"/>
                  </a:spcBef>
                  <a:spcAft>
                    <a:spcPts val="200"/>
                  </a:spcAft>
                </a:pPr>
                <a:r>
                  <a:rPr lang="nl-BE" sz="1600" dirty="0"/>
                  <a:t>Mapping</a:t>
                </a:r>
              </a:p>
            </p:txBody>
          </p:sp>
        </p:grpSp>
      </p:grpSp>
      <p:sp>
        <p:nvSpPr>
          <p:cNvPr id="10" name="Rectangle 9"/>
          <p:cNvSpPr/>
          <p:nvPr/>
        </p:nvSpPr>
        <p:spPr>
          <a:xfrm>
            <a:off x="333288" y="2563321"/>
            <a:ext cx="4022883" cy="2331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nl-BE" sz="1600" dirty="0"/>
              <a:t>Validation Filter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33287" y="2796435"/>
            <a:ext cx="4020351" cy="25423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</a:pPr>
            <a:r>
              <a:rPr lang="nl-BE" sz="1600" dirty="0"/>
              <a:t>Exception Filters</a:t>
            </a:r>
          </a:p>
        </p:txBody>
      </p:sp>
      <p:sp>
        <p:nvSpPr>
          <p:cNvPr id="3" name="Right Brace 2"/>
          <p:cNvSpPr/>
          <p:nvPr/>
        </p:nvSpPr>
        <p:spPr>
          <a:xfrm>
            <a:off x="4439492" y="3483193"/>
            <a:ext cx="241622" cy="2433368"/>
          </a:xfrm>
          <a:prstGeom prst="rightBrace">
            <a:avLst/>
          </a:prstGeom>
          <a:noFill/>
          <a:ln w="2222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xtBox 8"/>
          <p:cNvSpPr txBox="1"/>
          <p:nvPr/>
        </p:nvSpPr>
        <p:spPr>
          <a:xfrm>
            <a:off x="4808839" y="3837681"/>
            <a:ext cx="411522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Feature integration tests</a:t>
            </a:r>
          </a:p>
          <a:p>
            <a:pPr marL="285750" indent="-285750">
              <a:buFontTx/>
              <a:buChar char="-"/>
            </a:pPr>
            <a:r>
              <a:rPr lang="nl-BE" dirty="0"/>
              <a:t>IoC without Mvc</a:t>
            </a:r>
          </a:p>
          <a:p>
            <a:pPr marL="285750" indent="-285750">
              <a:buFontTx/>
              <a:buChar char="-"/>
            </a:pPr>
            <a:r>
              <a:rPr lang="nl-BE" dirty="0"/>
              <a:t>Start point mediatr</a:t>
            </a:r>
          </a:p>
          <a:p>
            <a:pPr marL="285750" indent="-285750">
              <a:buFontTx/>
              <a:buChar char="-"/>
            </a:pPr>
            <a:r>
              <a:rPr lang="nl-BE" dirty="0"/>
              <a:t>Autofixture: generation objects</a:t>
            </a:r>
          </a:p>
          <a:p>
            <a:pPr marL="285750" indent="-285750">
              <a:buFontTx/>
              <a:buChar char="-"/>
            </a:pPr>
            <a:endParaRPr lang="nl-BE" dirty="0"/>
          </a:p>
          <a:p>
            <a:pPr marL="285750" indent="-285750">
              <a:buFontTx/>
              <a:buChar char="-"/>
            </a:pPr>
            <a:r>
              <a:rPr lang="nl-BE" dirty="0"/>
              <a:t>Specific test DB</a:t>
            </a:r>
          </a:p>
          <a:p>
            <a:pPr marL="285750" indent="-285750">
              <a:buFontTx/>
              <a:buChar char="-"/>
            </a:pPr>
            <a:r>
              <a:rPr lang="nl-BE" dirty="0"/>
              <a:t>Respawn clears db before test run</a:t>
            </a:r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296863" y="76200"/>
            <a:ext cx="6411912" cy="833438"/>
          </a:xfrm>
        </p:spPr>
        <p:txBody>
          <a:bodyPr/>
          <a:lstStyle/>
          <a:p>
            <a:r>
              <a:rPr lang="nl-BE" dirty="0"/>
              <a:t>Integration tests</a:t>
            </a:r>
          </a:p>
        </p:txBody>
      </p:sp>
      <p:sp>
        <p:nvSpPr>
          <p:cNvPr id="32" name="Right Brace 31"/>
          <p:cNvSpPr/>
          <p:nvPr/>
        </p:nvSpPr>
        <p:spPr>
          <a:xfrm>
            <a:off x="4439492" y="1412775"/>
            <a:ext cx="227554" cy="1707393"/>
          </a:xfrm>
          <a:prstGeom prst="rightBrace">
            <a:avLst/>
          </a:prstGeom>
          <a:noFill/>
          <a:ln w="2222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TextBox 13"/>
          <p:cNvSpPr txBox="1"/>
          <p:nvPr/>
        </p:nvSpPr>
        <p:spPr>
          <a:xfrm>
            <a:off x="4808839" y="2051975"/>
            <a:ext cx="362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Infrastructure tests where needed</a:t>
            </a:r>
          </a:p>
        </p:txBody>
      </p:sp>
    </p:spTree>
    <p:extLst>
      <p:ext uri="{BB962C8B-B14F-4D97-AF65-F5344CB8AC3E}">
        <p14:creationId xmlns:p14="http://schemas.microsoft.com/office/powerpoint/2010/main" val="7419031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 run of a unit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/>
            <a:r>
              <a:rPr lang="nl-BE" dirty="0"/>
              <a:t>Fixie scans all files and detects classes that end on 'tests' and public methods as tests to run.</a:t>
            </a:r>
          </a:p>
          <a:p>
            <a:pPr fontAlgn="ctr"/>
            <a:r>
              <a:rPr lang="nl-BE" dirty="0"/>
              <a:t>Fixie triggers setup of Autofixture</a:t>
            </a:r>
          </a:p>
          <a:p>
            <a:pPr lvl="1" fontAlgn="ctr"/>
            <a:r>
              <a:rPr lang="nl-BE" dirty="0"/>
              <a:t>Autofixture has a custimization that</a:t>
            </a:r>
          </a:p>
          <a:p>
            <a:pPr lvl="2" fontAlgn="ctr"/>
            <a:r>
              <a:rPr lang="nl-BE" dirty="0"/>
              <a:t>Setups the IoC container</a:t>
            </a:r>
          </a:p>
          <a:p>
            <a:pPr lvl="3" fontAlgn="ctr"/>
            <a:r>
              <a:rPr lang="nl-BE" dirty="0"/>
              <a:t>Registers all types of the requesthandler</a:t>
            </a:r>
          </a:p>
          <a:p>
            <a:pPr lvl="3" fontAlgn="ctr"/>
            <a:r>
              <a:rPr lang="nl-BE" dirty="0"/>
              <a:t>Registers all automapper profiles</a:t>
            </a:r>
          </a:p>
          <a:p>
            <a:pPr lvl="2" fontAlgn="ctr"/>
            <a:r>
              <a:rPr lang="nl-BE" dirty="0"/>
              <a:t>Registers the unittestDbContext</a:t>
            </a:r>
          </a:p>
          <a:p>
            <a:r>
              <a:rPr lang="nl-BE" dirty="0"/>
              <a:t> </a:t>
            </a:r>
          </a:p>
          <a:p>
            <a:pPr fontAlgn="ctr"/>
            <a:r>
              <a:rPr lang="nl-BE" dirty="0"/>
              <a:t>Before Fixie call's the method to run</a:t>
            </a:r>
          </a:p>
          <a:p>
            <a:pPr lvl="1" fontAlgn="ctr"/>
            <a:r>
              <a:rPr lang="nl-BE" dirty="0"/>
              <a:t>The DeleteData fixie convention is executed</a:t>
            </a:r>
          </a:p>
          <a:p>
            <a:pPr lvl="2" fontAlgn="ctr"/>
            <a:r>
              <a:rPr lang="nl-BE" dirty="0"/>
              <a:t>Respawn clears the database by using delete statements</a:t>
            </a:r>
          </a:p>
          <a:p>
            <a:pPr lvl="1" fontAlgn="ctr"/>
            <a:r>
              <a:rPr lang="nl-BE" dirty="0"/>
              <a:t>All method parameters are resolved using Autofixture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73273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Structuremap Lifecycles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Transient</a:t>
            </a:r>
          </a:p>
          <a:p>
            <a:r>
              <a:rPr lang="nl-BE" dirty="0"/>
              <a:t>	</a:t>
            </a:r>
            <a:r>
              <a:rPr lang="en-US" dirty="0"/>
              <a:t>The default lifecycle. A new object is created for each logical request to resolve an object graph from the container.</a:t>
            </a:r>
            <a:endParaRPr lang="nl-BE" dirty="0"/>
          </a:p>
          <a:p>
            <a:r>
              <a:rPr lang="en-US" dirty="0"/>
              <a:t>Singleton </a:t>
            </a:r>
          </a:p>
          <a:p>
            <a:r>
              <a:rPr lang="en-US" dirty="0"/>
              <a:t>	Only one object instance will be created for the container and any children or nested containers created by that container</a:t>
            </a:r>
          </a:p>
          <a:p>
            <a:r>
              <a:rPr lang="en-US" dirty="0" err="1"/>
              <a:t>ContainerScoped</a:t>
            </a:r>
            <a:r>
              <a:rPr lang="en-US" dirty="0"/>
              <a:t> </a:t>
            </a:r>
          </a:p>
          <a:p>
            <a:r>
              <a:rPr lang="en-US" dirty="0"/>
              <a:t>	Only one object instance will be created for unique root, child, or nested container</a:t>
            </a:r>
          </a:p>
          <a:p>
            <a:r>
              <a:rPr lang="en-US" dirty="0" err="1"/>
              <a:t>UniquePerRequest</a:t>
            </a:r>
            <a:endParaRPr lang="en-US" dirty="0"/>
          </a:p>
          <a:p>
            <a:r>
              <a:rPr lang="en-US" dirty="0"/>
              <a:t>	The same instance will be shared within a resolved object graph, but if we resolve the same root type once more, we will get a new shared instance - a Singleton local to that graph.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47722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Principles of Microservices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858" y="1219629"/>
            <a:ext cx="4707187" cy="409171"/>
          </a:xfrm>
        </p:spPr>
        <p:txBody>
          <a:bodyPr/>
          <a:lstStyle/>
          <a:p>
            <a:r>
              <a:rPr lang="nl-BE" dirty="0"/>
              <a:t>Modelled Around Business Domain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96858" y="1564102"/>
            <a:ext cx="4707187" cy="409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Font typeface="Arial" charset="0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68288" indent="-177800" algn="l" rtl="0" eaLnBrk="1" fontAlgn="base" hangingPunct="1">
              <a:lnSpc>
                <a:spcPct val="114000"/>
              </a:lnSpc>
              <a:spcBef>
                <a:spcPts val="200"/>
              </a:spcBef>
              <a:spcAft>
                <a:spcPts val="4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4988" indent="-188913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200"/>
              </a:spcAft>
              <a:buFont typeface="Arial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85850" indent="-228600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4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43038" indent="-173038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600"/>
              </a:spcAft>
              <a:buFont typeface="Arial" charset="0"/>
              <a:buChar char="-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Culture of Automation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96858" y="1908575"/>
            <a:ext cx="4707187" cy="409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Font typeface="Arial" charset="0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68288" indent="-177800" algn="l" rtl="0" eaLnBrk="1" fontAlgn="base" hangingPunct="1">
              <a:lnSpc>
                <a:spcPct val="114000"/>
              </a:lnSpc>
              <a:spcBef>
                <a:spcPts val="200"/>
              </a:spcBef>
              <a:spcAft>
                <a:spcPts val="4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4988" indent="-188913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200"/>
              </a:spcAft>
              <a:buFont typeface="Arial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85850" indent="-228600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4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43038" indent="-173038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600"/>
              </a:spcAft>
              <a:buFont typeface="Arial" charset="0"/>
              <a:buChar char="-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Hide Implementation Details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96858" y="2253048"/>
            <a:ext cx="4707187" cy="409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Font typeface="Arial" charset="0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68288" indent="-177800" algn="l" rtl="0" eaLnBrk="1" fontAlgn="base" hangingPunct="1">
              <a:lnSpc>
                <a:spcPct val="114000"/>
              </a:lnSpc>
              <a:spcBef>
                <a:spcPts val="200"/>
              </a:spcBef>
              <a:spcAft>
                <a:spcPts val="4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4988" indent="-188913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200"/>
              </a:spcAft>
              <a:buFont typeface="Arial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85850" indent="-228600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4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43038" indent="-173038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600"/>
              </a:spcAft>
              <a:buFont typeface="Arial" charset="0"/>
              <a:buChar char="-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Decentralise All the Things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96858" y="2597521"/>
            <a:ext cx="4707187" cy="409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Font typeface="Arial" charset="0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68288" indent="-177800" algn="l" rtl="0" eaLnBrk="1" fontAlgn="base" hangingPunct="1">
              <a:lnSpc>
                <a:spcPct val="114000"/>
              </a:lnSpc>
              <a:spcBef>
                <a:spcPts val="200"/>
              </a:spcBef>
              <a:spcAft>
                <a:spcPts val="4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4988" indent="-188913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200"/>
              </a:spcAft>
              <a:buFont typeface="Arial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85850" indent="-228600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4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43038" indent="-173038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600"/>
              </a:spcAft>
              <a:buFont typeface="Arial" charset="0"/>
              <a:buChar char="-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Deploy Independently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96858" y="2941994"/>
            <a:ext cx="4707187" cy="409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Font typeface="Arial" charset="0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68288" indent="-177800" algn="l" rtl="0" eaLnBrk="1" fontAlgn="base" hangingPunct="1">
              <a:lnSpc>
                <a:spcPct val="114000"/>
              </a:lnSpc>
              <a:spcBef>
                <a:spcPts val="200"/>
              </a:spcBef>
              <a:spcAft>
                <a:spcPts val="4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4988" indent="-188913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200"/>
              </a:spcAft>
              <a:buFont typeface="Arial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85850" indent="-228600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4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43038" indent="-173038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600"/>
              </a:spcAft>
              <a:buFont typeface="Arial" charset="0"/>
              <a:buChar char="-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Customer First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296858" y="3286467"/>
            <a:ext cx="4707187" cy="409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Font typeface="Arial" charset="0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68288" indent="-177800" algn="l" rtl="0" eaLnBrk="1" fontAlgn="base" hangingPunct="1">
              <a:lnSpc>
                <a:spcPct val="114000"/>
              </a:lnSpc>
              <a:spcBef>
                <a:spcPts val="200"/>
              </a:spcBef>
              <a:spcAft>
                <a:spcPts val="4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4988" indent="-188913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200"/>
              </a:spcAft>
              <a:buFont typeface="Arial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85850" indent="-228600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4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43038" indent="-173038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600"/>
              </a:spcAft>
              <a:buFont typeface="Arial" charset="0"/>
              <a:buChar char="-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Isolate Failure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96858" y="3630940"/>
            <a:ext cx="4707187" cy="409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lnSpc>
                <a:spcPct val="114000"/>
              </a:lnSpc>
              <a:spcBef>
                <a:spcPts val="600"/>
              </a:spcBef>
              <a:spcAft>
                <a:spcPts val="100"/>
              </a:spcAft>
              <a:buFont typeface="Arial" charset="0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268288" indent="-177800" algn="l" rtl="0" eaLnBrk="1" fontAlgn="base" hangingPunct="1">
              <a:lnSpc>
                <a:spcPct val="114000"/>
              </a:lnSpc>
              <a:spcBef>
                <a:spcPts val="200"/>
              </a:spcBef>
              <a:spcAft>
                <a:spcPts val="400"/>
              </a:spcAft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534988" indent="-188913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200"/>
              </a:spcAft>
              <a:buFont typeface="Arial" charset="0"/>
              <a:buChar char="›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85850" indent="-228600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40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43038" indent="-173038" algn="l" rtl="0" eaLnBrk="1" fontAlgn="base" hangingPunct="1">
              <a:lnSpc>
                <a:spcPct val="114000"/>
              </a:lnSpc>
              <a:spcBef>
                <a:spcPts val="100"/>
              </a:spcBef>
              <a:spcAft>
                <a:spcPts val="600"/>
              </a:spcAft>
              <a:buFont typeface="Arial" charset="0"/>
              <a:buChar char="-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Highly Observable</a:t>
            </a:r>
          </a:p>
          <a:p>
            <a:endParaRPr lang="nl-BE" dirty="0"/>
          </a:p>
        </p:txBody>
      </p:sp>
      <p:sp>
        <p:nvSpPr>
          <p:cNvPr id="13" name="TextBox 12"/>
          <p:cNvSpPr txBox="1"/>
          <p:nvPr/>
        </p:nvSpPr>
        <p:spPr>
          <a:xfrm>
            <a:off x="179512" y="6269451"/>
            <a:ext cx="24016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00" dirty="0"/>
              <a:t>Sam Newman – Building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4163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Modelled Around Business Domain</a:t>
            </a:r>
          </a:p>
        </p:txBody>
      </p:sp>
      <p:sp>
        <p:nvSpPr>
          <p:cNvPr id="5" name="Rectangle 4"/>
          <p:cNvSpPr/>
          <p:nvPr/>
        </p:nvSpPr>
        <p:spPr>
          <a:xfrm>
            <a:off x="611560" y="1412776"/>
            <a:ext cx="8008306" cy="922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UI Layer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560" y="2685522"/>
            <a:ext cx="8008306" cy="92263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Domain Objects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3958268"/>
            <a:ext cx="8008306" cy="92263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Repository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611560" y="5231014"/>
            <a:ext cx="8008306" cy="9226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Database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49311" y="1272733"/>
            <a:ext cx="651082" cy="4975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View Unapproved Invoices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52543" y="1272733"/>
            <a:ext cx="651082" cy="4975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Approve Invoice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55776" y="1272733"/>
            <a:ext cx="651082" cy="497565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Reject Invoice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512" y="6269451"/>
            <a:ext cx="2273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00" dirty="0"/>
              <a:t>Jimmy Bogard’s - SOLIDArchitecture</a:t>
            </a:r>
          </a:p>
        </p:txBody>
      </p:sp>
    </p:spTree>
    <p:extLst>
      <p:ext uri="{BB962C8B-B14F-4D97-AF65-F5344CB8AC3E}">
        <p14:creationId xmlns:p14="http://schemas.microsoft.com/office/powerpoint/2010/main" val="204566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Modelled Around Business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26" name="Rectangle 25"/>
          <p:cNvSpPr/>
          <p:nvPr/>
        </p:nvSpPr>
        <p:spPr>
          <a:xfrm>
            <a:off x="251520" y="1265848"/>
            <a:ext cx="8741664" cy="297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27" name="Rectangle 26"/>
          <p:cNvSpPr/>
          <p:nvPr/>
        </p:nvSpPr>
        <p:spPr>
          <a:xfrm>
            <a:off x="251520" y="1632560"/>
            <a:ext cx="8741664" cy="297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51520" y="2017560"/>
            <a:ext cx="8741664" cy="297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Exception handling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51520" y="2395132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88552" y="2395132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525584" y="2402560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62616" y="2402560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799648" y="2402560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436680" y="2402560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073712" y="2409988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710744" y="2409988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311200" y="2409988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948232" y="2409988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585264" y="2417416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222296" y="2417416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859328" y="2417416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496360" y="2417416"/>
            <a:ext cx="496824" cy="303009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/>
              <a:t>Feature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51520" y="5528468"/>
            <a:ext cx="8741664" cy="2971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Persistence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9512" y="6269451"/>
            <a:ext cx="2273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00" dirty="0"/>
              <a:t>Jimmy Bogard’s - SOLIDArchitecture</a:t>
            </a:r>
          </a:p>
        </p:txBody>
      </p:sp>
    </p:spTree>
    <p:extLst>
      <p:ext uri="{BB962C8B-B14F-4D97-AF65-F5344CB8AC3E}">
        <p14:creationId xmlns:p14="http://schemas.microsoft.com/office/powerpoint/2010/main" val="254190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Modelled Around Business Domain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329" y="1095862"/>
            <a:ext cx="6432039" cy="52134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512" y="6269451"/>
            <a:ext cx="24016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000" dirty="0"/>
              <a:t>Sam Newman – Building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822699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Culture of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Infrastructure automation</a:t>
            </a:r>
          </a:p>
          <a:p>
            <a:r>
              <a:rPr lang="nl-BE" dirty="0"/>
              <a:t>Automated testing</a:t>
            </a:r>
          </a:p>
          <a:p>
            <a:r>
              <a:rPr lang="nl-BE" dirty="0"/>
              <a:t>Continous delivery</a:t>
            </a:r>
          </a:p>
        </p:txBody>
      </p:sp>
    </p:spTree>
    <p:extLst>
      <p:ext uri="{BB962C8B-B14F-4D97-AF65-F5344CB8AC3E}">
        <p14:creationId xmlns:p14="http://schemas.microsoft.com/office/powerpoint/2010/main" val="4091372597"/>
      </p:ext>
    </p:extLst>
  </p:cSld>
  <p:clrMapOvr>
    <a:masterClrMapping/>
  </p:clrMapOvr>
</p:sld>
</file>

<file path=ppt/theme/theme1.xml><?xml version="1.0" encoding="utf-8"?>
<a:theme xmlns:a="http://schemas.openxmlformats.org/drawingml/2006/main" name="Basic PowerPoint">
  <a:themeElements>
    <a:clrScheme name="Dimension Data darker">
      <a:dk1>
        <a:srgbClr val="414141"/>
      </a:dk1>
      <a:lt1>
        <a:sysClr val="window" lastClr="FFFFFF"/>
      </a:lt1>
      <a:dk2>
        <a:srgbClr val="6A6A6A"/>
      </a:dk2>
      <a:lt2>
        <a:srgbClr val="B3B3B3"/>
      </a:lt2>
      <a:accent1>
        <a:srgbClr val="69BE28"/>
      </a:accent1>
      <a:accent2>
        <a:srgbClr val="00679B"/>
      </a:accent2>
      <a:accent3>
        <a:srgbClr val="013866"/>
      </a:accent3>
      <a:accent4>
        <a:srgbClr val="5D1F62"/>
      </a:accent4>
      <a:accent5>
        <a:srgbClr val="C56011"/>
      </a:accent5>
      <a:accent6>
        <a:srgbClr val="A91321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accent1"/>
          </a:solidFill>
        </a:ln>
        <a:effectLst/>
      </a:spPr>
      <a:bodyPr lIns="36000" tIns="36000" rIns="36000" bIns="36000" rtlCol="0" anchor="ctr"/>
      <a:lstStyle>
        <a:defPPr algn="ctr">
          <a:lnSpc>
            <a:spcPct val="110000"/>
          </a:lnSpc>
          <a:spcBef>
            <a:spcPts val="200"/>
          </a:spcBef>
          <a:spcAft>
            <a:spcPts val="200"/>
          </a:spcAft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753CEC870553498A449684419BF508" ma:contentTypeVersion="0" ma:contentTypeDescription="Create a new document." ma:contentTypeScope="" ma:versionID="b91bf99169155e5064bf1de57ab7a4c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9CE09D-DA00-4FA2-BB57-12EE9217E1B2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A1211E7F-8F53-41EB-AD1C-75E978597E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092415D-C017-446B-92E0-7A9E0F8F3446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30766E2-1FB1-4DBC-A574-2B521885E1F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Basic PowerPoint</Template>
  <TotalTime>20495</TotalTime>
  <Words>620</Words>
  <Application>Microsoft Office PowerPoint</Application>
  <PresentationFormat>On-screen Show (4:3)</PresentationFormat>
  <Paragraphs>304</Paragraphs>
  <Slides>43</Slides>
  <Notes>1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MS PGothic</vt:lpstr>
      <vt:lpstr>Arial</vt:lpstr>
      <vt:lpstr>Calibri</vt:lpstr>
      <vt:lpstr>Open Sans</vt:lpstr>
      <vt:lpstr>Basic PowerPoint</vt:lpstr>
      <vt:lpstr>Mjr-dotnet</vt:lpstr>
      <vt:lpstr>Agenda</vt:lpstr>
      <vt:lpstr>Books</vt:lpstr>
      <vt:lpstr>Microservices definition</vt:lpstr>
      <vt:lpstr>Principles of Microservices</vt:lpstr>
      <vt:lpstr>Modelled Around Business Domain</vt:lpstr>
      <vt:lpstr>Modelled Around Business Domain</vt:lpstr>
      <vt:lpstr>Modelled Around Business Domain</vt:lpstr>
      <vt:lpstr>Culture of automation</vt:lpstr>
      <vt:lpstr>Hide implementation details</vt:lpstr>
      <vt:lpstr>One db</vt:lpstr>
      <vt:lpstr>Db per service</vt:lpstr>
      <vt:lpstr>Data pumps</vt:lpstr>
      <vt:lpstr>Event Sourcing</vt:lpstr>
      <vt:lpstr>Hide implementation details</vt:lpstr>
      <vt:lpstr>Decentralize all the things</vt:lpstr>
      <vt:lpstr>Conway’s Law</vt:lpstr>
      <vt:lpstr>Dumb-Pipes, smart endpoints</vt:lpstr>
      <vt:lpstr>Deploy independently</vt:lpstr>
      <vt:lpstr>Consumer driven contracts</vt:lpstr>
      <vt:lpstr>Consumer first</vt:lpstr>
      <vt:lpstr>Isolate failure</vt:lpstr>
      <vt:lpstr>High observable</vt:lpstr>
      <vt:lpstr>Principles of Microservices applied</vt:lpstr>
      <vt:lpstr>Monolithic feature driven architecture</vt:lpstr>
      <vt:lpstr>Microservices </vt:lpstr>
      <vt:lpstr>PowerPoint Presentation</vt:lpstr>
      <vt:lpstr>PowerPoint Presentation</vt:lpstr>
      <vt:lpstr>What is Akka?</vt:lpstr>
      <vt:lpstr>Axes of change</vt:lpstr>
      <vt:lpstr>Web App Characteristics</vt:lpstr>
      <vt:lpstr>Modeling requests</vt:lpstr>
      <vt:lpstr>Testing</vt:lpstr>
      <vt:lpstr>PowerPoint Presentation</vt:lpstr>
      <vt:lpstr>Legacy or reality</vt:lpstr>
      <vt:lpstr>PowerPoint Presentation</vt:lpstr>
      <vt:lpstr>Mvc Middleware</vt:lpstr>
      <vt:lpstr>Feature driven</vt:lpstr>
      <vt:lpstr>Organizational benefits</vt:lpstr>
      <vt:lpstr>Feature driven architecture</vt:lpstr>
      <vt:lpstr>Integration tests</vt:lpstr>
      <vt:lpstr>On run of a unit test</vt:lpstr>
      <vt:lpstr>Structuremap Lifecycles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Enterprise Apps for iOS Devices</dc:title>
  <dc:creator>wim.vanhoye</dc:creator>
  <cp:lastModifiedBy>gerben schepers</cp:lastModifiedBy>
  <cp:revision>272</cp:revision>
  <cp:lastPrinted>2013-09-05T15:46:39Z</cp:lastPrinted>
  <dcterms:created xsi:type="dcterms:W3CDTF">2012-05-24T14:07:50Z</dcterms:created>
  <dcterms:modified xsi:type="dcterms:W3CDTF">2016-11-23T22:42:22Z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0x0101004D753CEC870553498A449684419BF508</vt:lpwstr>
  </property>
  <property fmtid="{D5CDD505-2E9C-101B-9397-08002B2CF9AE}" pid="3" name="Order">
    <vt:r8>3000</vt:r8>
  </property>
  <property fmtid="{D5CDD505-2E9C-101B-9397-08002B2CF9AE}" pid="4" name="TemplateUrl">
    <vt:lpwstr/>
  </property>
  <property fmtid="{D5CDD505-2E9C-101B-9397-08002B2CF9AE}" pid="5" name="_CopySource">
    <vt:lpwstr>http://sp2010.euri.com/Shared Documents/Presentations/In-house Apps for iOS Devices.pptx</vt:lpwstr>
  </property>
  <property fmtid="{D5CDD505-2E9C-101B-9397-08002B2CF9AE}" pid="6" name="xd_ProgID">
    <vt:lpwstr/>
  </property>
</Properties>
</file>